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418" r:id="rId3"/>
    <p:sldId id="408" r:id="rId4"/>
    <p:sldId id="410" r:id="rId5"/>
    <p:sldId id="409" r:id="rId6"/>
    <p:sldId id="264" r:id="rId7"/>
    <p:sldId id="411" r:id="rId8"/>
    <p:sldId id="392" r:id="rId9"/>
    <p:sldId id="393" r:id="rId10"/>
    <p:sldId id="394" r:id="rId11"/>
    <p:sldId id="258" r:id="rId12"/>
    <p:sldId id="398" r:id="rId13"/>
    <p:sldId id="400" r:id="rId14"/>
    <p:sldId id="397" r:id="rId15"/>
    <p:sldId id="296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14" r:id="rId24"/>
    <p:sldId id="415" r:id="rId25"/>
    <p:sldId id="416" r:id="rId26"/>
    <p:sldId id="282" r:id="rId27"/>
    <p:sldId id="283" r:id="rId28"/>
    <p:sldId id="285" r:id="rId29"/>
    <p:sldId id="286" r:id="rId30"/>
    <p:sldId id="289" r:id="rId31"/>
    <p:sldId id="287" r:id="rId32"/>
    <p:sldId id="288" r:id="rId33"/>
    <p:sldId id="417" r:id="rId34"/>
    <p:sldId id="266" r:id="rId35"/>
    <p:sldId id="269" r:id="rId36"/>
    <p:sldId id="261" r:id="rId37"/>
    <p:sldId id="267" r:id="rId38"/>
    <p:sldId id="268" r:id="rId39"/>
    <p:sldId id="270" r:id="rId40"/>
    <p:sldId id="271" r:id="rId41"/>
    <p:sldId id="273" r:id="rId42"/>
    <p:sldId id="265" r:id="rId43"/>
    <p:sldId id="276" r:id="rId44"/>
    <p:sldId id="262" r:id="rId45"/>
    <p:sldId id="275" r:id="rId46"/>
    <p:sldId id="279" r:id="rId47"/>
    <p:sldId id="274" r:id="rId48"/>
    <p:sldId id="277" r:id="rId49"/>
    <p:sldId id="280" r:id="rId50"/>
    <p:sldId id="421" r:id="rId51"/>
    <p:sldId id="422" r:id="rId52"/>
    <p:sldId id="284" r:id="rId53"/>
    <p:sldId id="423" r:id="rId54"/>
    <p:sldId id="420" r:id="rId55"/>
    <p:sldId id="42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82" autoAdjust="0"/>
  </p:normalViewPr>
  <p:slideViewPr>
    <p:cSldViewPr snapToGrid="0">
      <p:cViewPr varScale="1">
        <p:scale>
          <a:sx n="55" d="100"/>
          <a:sy n="55" d="100"/>
        </p:scale>
        <p:origin x="10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A6CA-AED8-404B-87E2-07AAA1178F6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2D00B-BB66-47C3-B630-9136F70FF5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0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Taux de mortalité chirurgicale et</a:t>
            </a:r>
            <a:r>
              <a:rPr lang="fr-FR" altLang="en-US">
                <a:sym typeface="+mn-ea"/>
              </a:rPr>
              <a:t> </a:t>
            </a:r>
            <a:r>
              <a:rPr lang="en-US">
                <a:sym typeface="+mn-ea"/>
              </a:rPr>
              <a:t>les risques </a:t>
            </a:r>
            <a:r>
              <a:rPr lang="fr-FR" altLang="en-US">
                <a:sym typeface="+mn-ea"/>
              </a:rPr>
              <a:t>majeurs </a:t>
            </a:r>
            <a:r>
              <a:rPr lang="en-US">
                <a:sym typeface="+mn-ea"/>
              </a:rPr>
              <a:t>de morbidité peuvent être calculés avec un outil Web dérivé de la Society of Thoracic</a:t>
            </a:r>
            <a:endParaRPr lang="en-US"/>
          </a:p>
          <a:p>
            <a:r>
              <a:rPr lang="en-US">
                <a:sym typeface="+mn-ea"/>
              </a:rPr>
              <a:t>Base de données sur les chirurgiens (STS) Adult Cardiac Surgery</a:t>
            </a:r>
            <a:r>
              <a:rPr lang="fr-FR" altLang="en-US">
                <a:sym typeface="+mn-ea"/>
              </a:rPr>
              <a:t> </a:t>
            </a:r>
            <a:r>
              <a:rPr lang="en-US">
                <a:sym typeface="+mn-ea"/>
              </a:rPr>
              <a:t>pour 6 procédures spécifiques (http://riskcalc.sts.org/stswebriskcalc/calculer). Des outils de prévision des risques spécifiques à TAVI sont également disponibles (http://tools.acc.org/TAVRRisk/#!/content/evaluate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La </a:t>
            </a:r>
            <a:r>
              <a:rPr lang="fr-FR" baseline="0" dirty="0" err="1"/>
              <a:t>revision</a:t>
            </a:r>
            <a:r>
              <a:rPr lang="fr-FR" baseline="0" dirty="0"/>
              <a:t> des </a:t>
            </a:r>
            <a:r>
              <a:rPr lang="fr-FR" baseline="0" dirty="0" err="1"/>
              <a:t>recos</a:t>
            </a:r>
            <a:r>
              <a:rPr lang="fr-FR" baseline="0" dirty="0"/>
              <a:t> En 2021 indique qu’une dilation VG dans une </a:t>
            </a:r>
            <a:r>
              <a:rPr lang="fr-FR" baseline="0" dirty="0" err="1"/>
              <a:t>regurgitation</a:t>
            </a:r>
            <a:r>
              <a:rPr lang="fr-FR" baseline="0" dirty="0"/>
              <a:t> aortique sévère est une indication formelle, On est donc passer pour ce critère d’une </a:t>
            </a:r>
            <a:r>
              <a:rPr lang="fr-FR" baseline="0" dirty="0" err="1"/>
              <a:t>recos</a:t>
            </a:r>
            <a:r>
              <a:rPr lang="fr-FR" baseline="0" dirty="0"/>
              <a:t> de niveau </a:t>
            </a:r>
            <a:r>
              <a:rPr lang="fr-FR" baseline="0" dirty="0" err="1"/>
              <a:t>IIa</a:t>
            </a:r>
            <a:r>
              <a:rPr lang="fr-FR" baseline="0" dirty="0"/>
              <a:t> à un niveau I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0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874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Chez le patients symptomatiques il faut maintenant</a:t>
            </a:r>
            <a:r>
              <a:rPr lang="fr-FR" baseline="0" dirty="0"/>
              <a:t> calculer la surface valvulaire aortique, Le seuil pour l’indication </a:t>
            </a:r>
            <a:r>
              <a:rPr lang="fr-FR" baseline="0" dirty="0" err="1"/>
              <a:t>operatoire</a:t>
            </a:r>
            <a:r>
              <a:rPr lang="fr-FR" baseline="0" dirty="0"/>
              <a:t> est de 1 cm2, </a:t>
            </a:r>
          </a:p>
          <a:p>
            <a:r>
              <a:rPr lang="fr-FR" baseline="0" dirty="0"/>
              <a:t>IL S’AGIT LA DE PATIENTS SYMPTOMATIQUES 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0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QUI A CHANGE DANS CES NOUVELLES</a:t>
            </a:r>
            <a:r>
              <a:rPr lang="fr-FR" baseline="0" dirty="0"/>
              <a:t> RECOS DE 2021, C’EST PAS POSSIBILITE DE DISCUTER D’UNE INTERVENTION CHEZ DES MALADES QUI REGROUPE CES TROIS CRITERES QUE NOUS VENONS DE VOIR (</a:t>
            </a:r>
            <a:r>
              <a:rPr lang="fr-FR" baseline="0" dirty="0" err="1"/>
              <a:t>Vmax</a:t>
            </a:r>
            <a:r>
              <a:rPr lang="fr-FR" baseline="0" dirty="0"/>
              <a:t> ≥ m/s ; </a:t>
            </a:r>
            <a:r>
              <a:rPr lang="fr-FR" baseline="0" dirty="0" err="1"/>
              <a:t>Gmax</a:t>
            </a:r>
            <a:r>
              <a:rPr lang="fr-FR" baseline="0" dirty="0"/>
              <a:t> ≥40 mmHg et Sao ≤ 1 cm2 ou à 0,6 cm2/m2) mais QUI SONT ASYSMPTOMATIQUES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36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12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63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68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La </a:t>
            </a:r>
            <a:r>
              <a:rPr lang="fr-FR" baseline="0" dirty="0" err="1"/>
              <a:t>revision</a:t>
            </a:r>
            <a:r>
              <a:rPr lang="fr-FR" baseline="0" dirty="0"/>
              <a:t> des </a:t>
            </a:r>
            <a:r>
              <a:rPr lang="fr-FR" baseline="0" dirty="0" err="1"/>
              <a:t>recos</a:t>
            </a:r>
            <a:r>
              <a:rPr lang="fr-FR" baseline="0" dirty="0"/>
              <a:t> En 2021 indique qu’une dilation VG dans une </a:t>
            </a:r>
            <a:r>
              <a:rPr lang="fr-FR" baseline="0" dirty="0" err="1"/>
              <a:t>regurgitation</a:t>
            </a:r>
            <a:r>
              <a:rPr lang="fr-FR" baseline="0" dirty="0"/>
              <a:t> aortique sévère est une indication formelle, On est donc passer pour ce critère d’une </a:t>
            </a:r>
            <a:r>
              <a:rPr lang="fr-FR" baseline="0" dirty="0" err="1"/>
              <a:t>recos</a:t>
            </a:r>
            <a:r>
              <a:rPr lang="fr-FR" baseline="0" dirty="0"/>
              <a:t> de niveau </a:t>
            </a:r>
            <a:r>
              <a:rPr lang="fr-FR" baseline="0" dirty="0" err="1"/>
              <a:t>IIa</a:t>
            </a:r>
            <a:r>
              <a:rPr lang="fr-FR" baseline="0" dirty="0"/>
              <a:t> à un niveau I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59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</a:t>
            </a:r>
            <a:r>
              <a:rPr lang="fr-FR" baseline="0" dirty="0"/>
              <a:t> L’IM SEVERE LES RECOMMANDATIONS N’ONT PAS CHANGEES ON NOTE JUSTE UNE REDUCTION DU SEUIL OPERATOIRE DEFINISSANT UN VG DILATE ( ON EST PASSE D’UN DTS à 45 mm à un DTS de 40)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507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</a:t>
            </a:r>
            <a:r>
              <a:rPr lang="fr-FR" baseline="0" dirty="0"/>
              <a:t> L’IM SEVERE LES RECOMMANDATIONS N’ONT PAS CHANGEES ON NOTE JUSTE UNE REDUCTION DU SEUIL OPERATOIRE DEFINISSANT UN VG DILATE ( ON EST PASSE D’UN DTS à 45 mm à un DTS de 40)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4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273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599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Devant</a:t>
            </a:r>
            <a:r>
              <a:rPr lang="fr-FR" baseline="0" dirty="0"/>
              <a:t> une </a:t>
            </a:r>
            <a:r>
              <a:rPr lang="fr-FR" baseline="0" dirty="0" err="1"/>
              <a:t>stenose</a:t>
            </a:r>
            <a:r>
              <a:rPr lang="fr-FR" baseline="0" dirty="0"/>
              <a:t> mitrale il faut voir si le malade est </a:t>
            </a:r>
            <a:r>
              <a:rPr lang="fr-FR" baseline="0" dirty="0" err="1"/>
              <a:t>eligible</a:t>
            </a:r>
            <a:r>
              <a:rPr lang="fr-FR" baseline="0" dirty="0"/>
              <a:t> à l’une des 2 </a:t>
            </a:r>
            <a:r>
              <a:rPr lang="fr-FR" baseline="0" dirty="0" err="1"/>
              <a:t>procedures</a:t>
            </a:r>
            <a:r>
              <a:rPr lang="fr-FR" baseline="0" dirty="0"/>
              <a:t> thérapeutiques que sont la COMMISSUROTOMIE PERCUTANEE (PMC) ou la chirurgie, 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51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ALGORYTHME DECISIONNEL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604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2D00B-BB66-47C3-B630-9136F70FF506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2D00B-BB66-47C3-B630-9136F70FF50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64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86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5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2017 l’indication de la chirurgie était formelle</a:t>
            </a:r>
            <a:r>
              <a:rPr lang="fr-FR" baseline="0" dirty="0"/>
              <a:t> chez le patient asymptomatique si la FEVG est </a:t>
            </a:r>
            <a:r>
              <a:rPr lang="fr-FR" sz="1200" dirty="0"/>
              <a:t>≤ 50%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4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chez le patient est asymptomatique avec une FEVG  </a:t>
            </a:r>
            <a:r>
              <a:rPr lang="fr-FR" sz="1200" baseline="0" dirty="0"/>
              <a:t>&gt; </a:t>
            </a:r>
            <a:r>
              <a:rPr lang="fr-FR" sz="1200" dirty="0"/>
              <a:t> 50%, la </a:t>
            </a:r>
            <a:r>
              <a:rPr lang="fr-FR" sz="1200" dirty="0" err="1"/>
              <a:t>chiru</a:t>
            </a:r>
            <a:r>
              <a:rPr lang="fr-FR" sz="1200" baseline="0" dirty="0"/>
              <a:t> doit </a:t>
            </a:r>
            <a:r>
              <a:rPr lang="fr-FR" sz="1200" baseline="0" dirty="0" err="1"/>
              <a:t>etre</a:t>
            </a:r>
            <a:r>
              <a:rPr lang="fr-FR" sz="1200" baseline="0" dirty="0"/>
              <a:t> considérée après appréciation du DTD VG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3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La </a:t>
            </a:r>
            <a:r>
              <a:rPr lang="fr-FR" baseline="0" dirty="0" err="1"/>
              <a:t>revision</a:t>
            </a:r>
            <a:r>
              <a:rPr lang="fr-FR" baseline="0" dirty="0"/>
              <a:t> des </a:t>
            </a:r>
            <a:r>
              <a:rPr lang="fr-FR" baseline="0" dirty="0" err="1"/>
              <a:t>recos</a:t>
            </a:r>
            <a:r>
              <a:rPr lang="fr-FR" baseline="0" dirty="0"/>
              <a:t> En 2021 indique qu’une dilation VG dans une </a:t>
            </a:r>
            <a:r>
              <a:rPr lang="fr-FR" baseline="0" dirty="0" err="1"/>
              <a:t>regurgitation</a:t>
            </a:r>
            <a:r>
              <a:rPr lang="fr-FR" baseline="0" dirty="0"/>
              <a:t> aortique sévère est une indication formelle, On est donc passer pour ce critère d’une </a:t>
            </a:r>
            <a:r>
              <a:rPr lang="fr-FR" baseline="0" dirty="0" err="1"/>
              <a:t>recos</a:t>
            </a:r>
            <a:r>
              <a:rPr lang="fr-FR" baseline="0" dirty="0"/>
              <a:t> de niveau </a:t>
            </a:r>
            <a:r>
              <a:rPr lang="fr-FR" baseline="0" dirty="0" err="1"/>
              <a:t>IIa</a:t>
            </a:r>
            <a:r>
              <a:rPr lang="fr-FR" baseline="0" dirty="0"/>
              <a:t> à un niveau I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49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La </a:t>
            </a:r>
            <a:r>
              <a:rPr lang="fr-FR" baseline="0" dirty="0" err="1"/>
              <a:t>revision</a:t>
            </a:r>
            <a:r>
              <a:rPr lang="fr-FR" baseline="0" dirty="0"/>
              <a:t> des </a:t>
            </a:r>
            <a:r>
              <a:rPr lang="fr-FR" baseline="0" dirty="0" err="1"/>
              <a:t>recos</a:t>
            </a:r>
            <a:r>
              <a:rPr lang="fr-FR" baseline="0" dirty="0"/>
              <a:t> En 2021 indique qu’une dilation VG dans une </a:t>
            </a:r>
            <a:r>
              <a:rPr lang="fr-FR" baseline="0" dirty="0" err="1"/>
              <a:t>regurgitation</a:t>
            </a:r>
            <a:r>
              <a:rPr lang="fr-FR" baseline="0" dirty="0"/>
              <a:t> aortique sévère est une indication formelle, On est donc passer pour ce critère d’une </a:t>
            </a:r>
            <a:r>
              <a:rPr lang="fr-FR" baseline="0" dirty="0" err="1"/>
              <a:t>recos</a:t>
            </a:r>
            <a:r>
              <a:rPr lang="fr-FR" baseline="0" dirty="0"/>
              <a:t> de niveau </a:t>
            </a:r>
            <a:r>
              <a:rPr lang="fr-FR" baseline="0" dirty="0" err="1"/>
              <a:t>IIa</a:t>
            </a:r>
            <a:r>
              <a:rPr lang="fr-FR" baseline="0" dirty="0"/>
              <a:t> à un niveau I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83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93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50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2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76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19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15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8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99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6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4107-C401-41AF-8638-3F4602371ED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A3CC-D010-416C-BA4C-810BF7603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79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183" y="15916"/>
            <a:ext cx="166528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726349" y="6134328"/>
            <a:ext cx="5062537" cy="592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Cœur-Vaisseaux et infections</a:t>
            </a:r>
          </a:p>
          <a:p>
            <a:pPr algn="ctr">
              <a:defRPr/>
            </a:pPr>
            <a:r>
              <a:rPr lang="fr-FR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27-28-29 octobre 2021 </a:t>
            </a:r>
            <a:endParaRPr lang="en-US" sz="162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4" name="ZoneTexte 15"/>
          <p:cNvSpPr txBox="1">
            <a:spLocks noChangeArrowheads="1"/>
          </p:cNvSpPr>
          <p:nvPr/>
        </p:nvSpPr>
        <p:spPr bwMode="auto">
          <a:xfrm>
            <a:off x="4051139" y="131535"/>
            <a:ext cx="614615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SzPct val="170000"/>
              <a:buFont typeface="Wingdings" panose="05000000000000000000" pitchFamily="2" charset="2"/>
              <a:buBlip>
                <a:blip r:embed="rId4"/>
              </a:buBlip>
              <a:defRPr b="1">
                <a:solidFill>
                  <a:srgbClr val="0058B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rgbClr val="0058B0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200" dirty="0">
                <a:solidFill>
                  <a:srgbClr val="FF0000"/>
                </a:solidFill>
              </a:rPr>
              <a:t>7èmes  Journées de la Société de Cardiologie du Burkina Faso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10"/>
            <a:ext cx="1759924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12">
            <a:extLst>
              <a:ext uri="{FF2B5EF4-FFF2-40B4-BE49-F238E27FC236}">
                <a16:creationId xmlns:a16="http://schemas.microsoft.com/office/drawing/2014/main" id="{AAF155ED-2F06-4CAF-B63F-2970313838B8}"/>
              </a:ext>
            </a:extLst>
          </p:cNvPr>
          <p:cNvSpPr/>
          <p:nvPr/>
        </p:nvSpPr>
        <p:spPr>
          <a:xfrm>
            <a:off x="2202082" y="3681299"/>
            <a:ext cx="7787835" cy="227721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ACTUALITES SUR LES CRITERES D’ELIGIBILITE A LA CHIRURGIE VALVULAIRE</a:t>
            </a:r>
            <a:endParaRPr lang="fr-F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fr-FR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Patrice Zabsonré, Burkina Faso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0F8B12-1845-4967-83E1-8720A4B1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81" y="483414"/>
            <a:ext cx="5537200" cy="319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042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2416F-985F-4851-8FF3-53CC8459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71" y="185143"/>
            <a:ext cx="10604339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1</a:t>
            </a:r>
            <a:r>
              <a:rPr lang="fr-FR" b="1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ère</a:t>
            </a:r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etape</a:t>
            </a:r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 : EVALUATION DU PATIENT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7DC092-063F-4825-94AA-6AC6ADDD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92EA-C467-460B-95BF-D5AE17768DA6}" type="slidenum">
              <a:rPr lang="fr-FR" smtClean="0">
                <a:solidFill>
                  <a:srgbClr val="4E5B6F">
                    <a:shade val="90000"/>
                  </a:srgbClr>
                </a:solidFill>
              </a:rPr>
              <a:pPr/>
              <a:t>10</a:t>
            </a:fld>
            <a:endParaRPr lang="fr-FR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CFCA1-00AB-4027-AFE2-9EB02C6ABFBE}"/>
              </a:ext>
            </a:extLst>
          </p:cNvPr>
          <p:cNvSpPr/>
          <p:nvPr/>
        </p:nvSpPr>
        <p:spPr>
          <a:xfrm>
            <a:off x="1017814" y="1824753"/>
            <a:ext cx="10156372" cy="482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/>
              <a:t> </a:t>
            </a:r>
            <a:r>
              <a:rPr lang="fr-FR" sz="2800" b="1" dirty="0"/>
              <a:t>AUTRES IMAGERIES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altLang="en-US" sz="28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(ESC 2017, AHA/ACC 2020)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preuve</a:t>
            </a:r>
            <a:r>
              <a:rPr lang="fr-FR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d’effort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Imagerie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résonance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magnétique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(IRM) / Scanner,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Radiocinéma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Biomarqueurs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Coronarographie</a:t>
            </a:r>
            <a:r>
              <a:rPr lang="fr-FR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préopératoire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0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69808"/>
              </p:ext>
            </p:extLst>
          </p:nvPr>
        </p:nvGraphicFramePr>
        <p:xfrm>
          <a:off x="172278" y="1208654"/>
          <a:ext cx="11632204" cy="544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1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dirty="0"/>
                        <a:t>Stade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dirty="0"/>
                        <a:t>Définition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6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1800" b="1" dirty="0"/>
                        <a:t> A risque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Patients </a:t>
                      </a:r>
                      <a:r>
                        <a:rPr lang="en-US" b="1" dirty="0" err="1"/>
                        <a:t>présentant</a:t>
                      </a:r>
                      <a:r>
                        <a:rPr lang="en-US" b="1" dirty="0"/>
                        <a:t> des FR </a:t>
                      </a:r>
                      <a:r>
                        <a:rPr lang="fr-FR" altLang="en-US" b="1" dirty="0"/>
                        <a:t>de développer une valvulopathie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9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altLang="en-US" sz="1600" b="1" dirty="0"/>
                    </a:p>
                    <a:p>
                      <a:pPr algn="ctr">
                        <a:buNone/>
                      </a:pPr>
                      <a:r>
                        <a:rPr lang="fr-FR" alt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altLang="en-US" sz="1600" b="1" dirty="0"/>
                    </a:p>
                    <a:p>
                      <a:pPr>
                        <a:buNone/>
                      </a:pPr>
                      <a:r>
                        <a:rPr lang="fr-FR" altLang="en-US" sz="1600" b="1" dirty="0"/>
                        <a:t>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b="1" dirty="0"/>
                        <a:t>Patients présentant une valvulopathie progressive (sévérité légère à modéré et asymptomatique)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3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altLang="en-US" sz="2000" b="1" dirty="0"/>
                    </a:p>
                    <a:p>
                      <a:pPr algn="ctr">
                        <a:buNone/>
                      </a:pPr>
                      <a:endParaRPr lang="fr-FR" altLang="en-US" sz="2000" b="1" dirty="0"/>
                    </a:p>
                    <a:p>
                      <a:pPr algn="ctr">
                        <a:buNone/>
                      </a:pPr>
                      <a:r>
                        <a:rPr lang="fr-FR" altLang="en-US" sz="2000" b="1" dirty="0"/>
                        <a:t>C (+++)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altLang="en-US" sz="2000" b="1" dirty="0"/>
                    </a:p>
                    <a:p>
                      <a:pPr>
                        <a:buNone/>
                      </a:pPr>
                      <a:endParaRPr lang="fr-FR" altLang="en-US" sz="2000" b="1" dirty="0"/>
                    </a:p>
                    <a:p>
                      <a:pPr>
                        <a:buNone/>
                      </a:pPr>
                      <a:r>
                        <a:rPr lang="fr-FR" altLang="en-US" sz="2000" b="1" dirty="0"/>
                        <a:t>Asymptomatique Sévère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b="1" dirty="0"/>
                        <a:t>P</a:t>
                      </a:r>
                      <a:r>
                        <a:rPr lang="en-US" b="1" dirty="0" err="1"/>
                        <a:t>atients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asymptomatiques</a:t>
                      </a:r>
                      <a:r>
                        <a:rPr lang="en-US" b="1" dirty="0"/>
                        <a:t> qui </a:t>
                      </a:r>
                      <a:r>
                        <a:rPr lang="en-US" b="1" dirty="0" err="1"/>
                        <a:t>ont</a:t>
                      </a:r>
                      <a:r>
                        <a:rPr lang="en-US" b="1" dirty="0"/>
                        <a:t> </a:t>
                      </a:r>
                      <a:r>
                        <a:rPr lang="fr-FR" altLang="en-US" b="1" dirty="0"/>
                        <a:t>des </a:t>
                      </a:r>
                      <a:r>
                        <a:rPr lang="en-US" b="1" dirty="0" err="1"/>
                        <a:t>critères</a:t>
                      </a:r>
                      <a:r>
                        <a:rPr lang="fr-FR" altLang="en-US" b="1" dirty="0"/>
                        <a:t> sévères de valvulopathie</a:t>
                      </a:r>
                      <a:r>
                        <a:rPr lang="en-US" b="1" dirty="0"/>
                        <a:t> :</a:t>
                      </a:r>
                    </a:p>
                    <a:p>
                      <a:pPr>
                        <a:buNone/>
                      </a:pPr>
                      <a:r>
                        <a:rPr lang="en-US" b="1" dirty="0"/>
                        <a:t> C1 : Patients </a:t>
                      </a:r>
                      <a:r>
                        <a:rPr lang="en-US" b="1" dirty="0" err="1"/>
                        <a:t>asymptomatiques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atteints</a:t>
                      </a:r>
                      <a:r>
                        <a:rPr lang="en-US" b="1" dirty="0"/>
                        <a:t> de</a:t>
                      </a:r>
                      <a:r>
                        <a:rPr lang="fr-FR" altLang="en-US" b="1" dirty="0"/>
                        <a:t> valvulopathie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sévère</a:t>
                      </a:r>
                      <a:r>
                        <a:rPr lang="en-US" b="1" dirty="0"/>
                        <a:t> chez qui le </a:t>
                      </a:r>
                      <a:r>
                        <a:rPr lang="fr-FR" altLang="en-US" b="1" dirty="0"/>
                        <a:t>VG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ou</a:t>
                      </a:r>
                      <a:r>
                        <a:rPr lang="en-US" b="1" dirty="0"/>
                        <a:t> </a:t>
                      </a:r>
                      <a:r>
                        <a:rPr lang="fr-FR" altLang="en-US" b="1" dirty="0"/>
                        <a:t>VD </a:t>
                      </a:r>
                      <a:r>
                        <a:rPr lang="en-US" b="1" dirty="0" err="1"/>
                        <a:t>reste</a:t>
                      </a:r>
                      <a:r>
                        <a:rPr lang="en-US" b="1" dirty="0"/>
                        <a:t> </a:t>
                      </a:r>
                      <a:r>
                        <a:rPr lang="fr-FR" altLang="en-US" b="1" dirty="0"/>
                        <a:t>compensé</a:t>
                      </a:r>
                    </a:p>
                    <a:p>
                      <a:pPr>
                        <a:buNone/>
                      </a:pPr>
                      <a:r>
                        <a:rPr lang="en-US" b="1" dirty="0"/>
                        <a:t> C2 : Patients </a:t>
                      </a:r>
                      <a:r>
                        <a:rPr lang="en-US" b="1" dirty="0" err="1"/>
                        <a:t>asymptomatiques</a:t>
                      </a:r>
                      <a:r>
                        <a:rPr lang="en-US" b="1" dirty="0"/>
                        <a:t> </a:t>
                      </a:r>
                      <a:r>
                        <a:rPr lang="fr-FR" b="1" dirty="0"/>
                        <a:t>atteints de </a:t>
                      </a:r>
                      <a:r>
                        <a:rPr lang="fr-FR" altLang="en-US" b="1" dirty="0"/>
                        <a:t>valvulopathie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sévère</a:t>
                      </a:r>
                      <a:r>
                        <a:rPr lang="en-US" b="1" dirty="0"/>
                        <a:t> avec </a:t>
                      </a:r>
                      <a:r>
                        <a:rPr lang="fr-FR" altLang="en-US" b="1" dirty="0"/>
                        <a:t>VG ou VD </a:t>
                      </a:r>
                      <a:r>
                        <a:rPr lang="en-US" b="1" dirty="0" err="1"/>
                        <a:t>décompens</a:t>
                      </a:r>
                      <a:r>
                        <a:rPr lang="fr-FR" altLang="en-US" b="1" dirty="0"/>
                        <a:t>é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000" b="1" dirty="0"/>
                        <a:t>D (+++)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000" b="1" dirty="0"/>
                        <a:t>Symptomatique Sévère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b="1" dirty="0"/>
                        <a:t>Patients symptomatiques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EB3FEF-20EB-4D39-A9B1-248E7A0F41C4}"/>
              </a:ext>
            </a:extLst>
          </p:cNvPr>
          <p:cNvSpPr txBox="1"/>
          <p:nvPr/>
        </p:nvSpPr>
        <p:spPr>
          <a:xfrm>
            <a:off x="1649896" y="725190"/>
            <a:ext cx="929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B0F0"/>
                </a:solidFill>
              </a:rPr>
              <a:t>CLASSIFICATION DES VALVULOPATHIES (AHA/ACC)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1CADF9-2E12-4FB3-97A5-243FE1D6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4" y="47326"/>
            <a:ext cx="9901094" cy="80081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1</a:t>
            </a:r>
            <a:r>
              <a:rPr lang="fr-FR" b="1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ère</a:t>
            </a:r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etape</a:t>
            </a:r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 : EVALUATION DU PATIENT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70" y="136526"/>
            <a:ext cx="11690430" cy="99157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2è ETAPE : PREVENTION SECONDAIRE DU RAA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2136"/>
              </p:ext>
            </p:extLst>
          </p:nvPr>
        </p:nvGraphicFramePr>
        <p:xfrm>
          <a:off x="1064871" y="1128097"/>
          <a:ext cx="1028892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Antibiotiques pour la prévention</a:t>
                      </a:r>
                      <a:endParaRPr lang="fr-FR" altLang="en-US" sz="2400" b="1" dirty="0"/>
                    </a:p>
                    <a:p>
                      <a:pPr algn="ctr">
                        <a:buNone/>
                      </a:pPr>
                      <a:endParaRPr lang="fr-FR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Posologie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 dirty="0" err="1">
                          <a:sym typeface="+mn-ea"/>
                        </a:rPr>
                        <a:t>Benzathine</a:t>
                      </a:r>
                      <a:r>
                        <a:rPr lang="fr-FR" altLang="en-US" sz="2400" b="1" dirty="0">
                          <a:sym typeface="+mn-ea"/>
                        </a:rPr>
                        <a:t> </a:t>
                      </a:r>
                      <a:r>
                        <a:rPr lang="fr-FR" altLang="en-US" sz="2400" b="1" dirty="0" err="1">
                          <a:sym typeface="+mn-ea"/>
                        </a:rPr>
                        <a:t>Penicilline</a:t>
                      </a:r>
                      <a:r>
                        <a:rPr lang="fr-FR" altLang="en-US" sz="2400" b="1" dirty="0">
                          <a:sym typeface="+mn-ea"/>
                        </a:rPr>
                        <a:t> G</a:t>
                      </a:r>
                      <a:endParaRPr lang="fr-FR" altLang="en-US" sz="2400" b="1" dirty="0"/>
                    </a:p>
                    <a:p>
                      <a:pPr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1,2 million UI en IM toutes les 4 semaines</a:t>
                      </a:r>
                      <a:endParaRPr lang="fr-FR" altLang="en-US" sz="2400" b="1" dirty="0"/>
                    </a:p>
                    <a:p>
                      <a:pPr>
                        <a:buNone/>
                      </a:pP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>
                          <a:sym typeface="+mn-ea"/>
                        </a:rPr>
                        <a:t>Penicilline V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>
                          <a:sym typeface="+mn-ea"/>
                        </a:rPr>
                        <a:t>200 mg par voie orale deux fois par jour</a:t>
                      </a:r>
                      <a:endParaRPr lang="fr-FR" altLang="en-US" sz="2400" b="1"/>
                    </a:p>
                    <a:p>
                      <a:pPr>
                        <a:buNone/>
                      </a:pPr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>
                          <a:sym typeface="+mn-ea"/>
                        </a:rPr>
                        <a:t>Sulfadiazine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>
                          <a:sym typeface="+mn-ea"/>
                        </a:rPr>
                        <a:t>1 g par voie orale une fois par jour</a:t>
                      </a:r>
                      <a:endParaRPr lang="fr-FR" altLang="en-US" sz="2400" b="1"/>
                    </a:p>
                    <a:p>
                      <a:pPr>
                        <a:buNone/>
                      </a:pPr>
                      <a:endParaRPr lang="fr-FR" altLang="en-US" sz="2400" b="1"/>
                    </a:p>
                    <a:p>
                      <a:pPr>
                        <a:buNone/>
                      </a:pPr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macrolide ou </a:t>
                      </a:r>
                      <a:r>
                        <a:rPr lang="fr-FR" altLang="en-US" sz="2400" b="1" dirty="0" err="1">
                          <a:sym typeface="+mn-ea"/>
                        </a:rPr>
                        <a:t>azalide</a:t>
                      </a:r>
                      <a:r>
                        <a:rPr lang="fr-FR" altLang="en-US" sz="2400" b="1" dirty="0">
                          <a:sym typeface="+mn-ea"/>
                        </a:rPr>
                        <a:t> (</a:t>
                      </a:r>
                      <a:r>
                        <a:rPr lang="fr-FR" altLang="en-US" sz="2400" b="1" dirty="0" err="1">
                          <a:sym typeface="+mn-ea"/>
                        </a:rPr>
                        <a:t>allergiEs</a:t>
                      </a:r>
                      <a:r>
                        <a:rPr lang="fr-FR" altLang="en-US" sz="2400" b="1" dirty="0">
                          <a:sym typeface="+mn-ea"/>
                        </a:rPr>
                        <a:t> à</a:t>
                      </a:r>
                      <a:endParaRPr lang="fr-FR" altLang="en-US" sz="2400" b="1" dirty="0"/>
                    </a:p>
                    <a:p>
                      <a:pPr marL="0" indent="0"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pénicilline et sulfadiazine)</a:t>
                      </a:r>
                      <a:endParaRPr lang="fr-FR" altLang="en-US" sz="2400" b="1" dirty="0"/>
                    </a:p>
                    <a:p>
                      <a:pPr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variable</a:t>
                      </a:r>
                      <a:endParaRPr lang="fr-FR" altLang="en-US" sz="2400" b="1" dirty="0"/>
                    </a:p>
                    <a:p>
                      <a:pPr>
                        <a:buNone/>
                      </a:pP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8923116" y="6173493"/>
            <a:ext cx="1728230" cy="4174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altLang="en-US" sz="1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fr-FR" altLang="en-US" sz="1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ACC/AHA 2020</a:t>
            </a:r>
            <a:r>
              <a:rPr lang="fr-FR" altLang="en-US" sz="1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699"/>
            <a:ext cx="10515600" cy="764540"/>
          </a:xfrm>
        </p:spPr>
        <p:txBody>
          <a:bodyPr/>
          <a:lstStyle/>
          <a:p>
            <a:endParaRPr lang="fr-FR" altLang="en-US" dirty="0"/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532501547"/>
              </p:ext>
            </p:extLst>
          </p:nvPr>
        </p:nvGraphicFramePr>
        <p:xfrm>
          <a:off x="173620" y="1902239"/>
          <a:ext cx="11819597" cy="481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3200" dirty="0">
                          <a:solidFill>
                            <a:schemeClr val="tx1"/>
                          </a:solidFill>
                        </a:rPr>
                        <a:t>CLASSIFICATION DE LA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3200" dirty="0">
                          <a:solidFill>
                            <a:schemeClr val="tx1"/>
                          </a:solidFill>
                        </a:rPr>
                        <a:t>DURÉE DU TRAITEMENT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0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 dirty="0"/>
                        <a:t>RAA avec cardite rhumatismale et cardiopathie rhumatismale    (</a:t>
                      </a:r>
                      <a:r>
                        <a:rPr lang="fr-FR" altLang="en-US" sz="2400" b="1" dirty="0" err="1"/>
                        <a:t>persistence</a:t>
                      </a:r>
                      <a:r>
                        <a:rPr lang="fr-FR" altLang="en-US" sz="2400" b="1" dirty="0"/>
                        <a:t> de la valvulopathie)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10 </a:t>
                      </a:r>
                      <a:r>
                        <a:rPr lang="en-US" sz="2400" b="1" dirty="0" err="1"/>
                        <a:t>ans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ou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jusqu’à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 err="1"/>
                        <a:t>ce</a:t>
                      </a:r>
                      <a:r>
                        <a:rPr lang="en-US" sz="2400" dirty="0"/>
                        <a:t> que le patient </a:t>
                      </a:r>
                      <a:r>
                        <a:rPr lang="en-US" sz="2400" dirty="0" err="1"/>
                        <a:t>soit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âgé</a:t>
                      </a:r>
                      <a:r>
                        <a:rPr lang="en-US" sz="2400" dirty="0"/>
                        <a:t> de 40 </a:t>
                      </a:r>
                      <a:r>
                        <a:rPr lang="en-US" sz="2400" dirty="0" err="1"/>
                        <a:t>ans</a:t>
                      </a:r>
                      <a:r>
                        <a:rPr lang="en-US" sz="2400" dirty="0"/>
                        <a:t>    (</a:t>
                      </a:r>
                      <a:r>
                        <a:rPr lang="fr-FR" altLang="en-US" sz="2400" dirty="0"/>
                        <a:t>considérer</a:t>
                      </a:r>
                      <a:r>
                        <a:rPr lang="en-US" sz="2400" dirty="0"/>
                        <a:t> la </a:t>
                      </a:r>
                      <a:r>
                        <a:rPr lang="en-US" sz="2400" dirty="0" err="1"/>
                        <a:t>période</a:t>
                      </a:r>
                      <a:r>
                        <a:rPr lang="en-US" sz="2400" dirty="0"/>
                        <a:t> la plus longue)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1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RAA avec cardite rhumatismale sans maladie cardiaque résiduel   ( absence de valvulopathie)</a:t>
                      </a:r>
                      <a:endParaRPr lang="fr-FR" altLang="en-US" sz="2400" b="1" dirty="0"/>
                    </a:p>
                    <a:p>
                      <a:pPr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10 </a:t>
                      </a:r>
                      <a:r>
                        <a:rPr lang="en-US" sz="2400" b="1" dirty="0" err="1"/>
                        <a:t>ans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ou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jusqu’à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 err="1"/>
                        <a:t>ce</a:t>
                      </a:r>
                      <a:r>
                        <a:rPr lang="en-US" sz="2400" dirty="0"/>
                        <a:t> que le patient </a:t>
                      </a:r>
                      <a:r>
                        <a:rPr lang="en-US" sz="2400" dirty="0" err="1"/>
                        <a:t>soit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âgé</a:t>
                      </a:r>
                      <a:r>
                        <a:rPr lang="en-US" sz="2400" dirty="0"/>
                        <a:t> de 21 </a:t>
                      </a:r>
                      <a:r>
                        <a:rPr lang="en-US" sz="2400" dirty="0" err="1"/>
                        <a:t>ans</a:t>
                      </a:r>
                      <a:r>
                        <a:rPr lang="en-US" sz="2400" dirty="0"/>
                        <a:t>   (</a:t>
                      </a:r>
                      <a:r>
                        <a:rPr lang="fr-FR" altLang="en-US" sz="2400" dirty="0"/>
                        <a:t>considérer</a:t>
                      </a:r>
                      <a:r>
                        <a:rPr lang="en-US" sz="2400" dirty="0"/>
                        <a:t> la </a:t>
                      </a:r>
                      <a:r>
                        <a:rPr lang="en-US" sz="2400" dirty="0" err="1"/>
                        <a:t>période</a:t>
                      </a:r>
                      <a:r>
                        <a:rPr lang="en-US" sz="2400" dirty="0"/>
                        <a:t> la plus longue)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 dirty="0"/>
                        <a:t>RAA sans cardite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5 </a:t>
                      </a:r>
                      <a:r>
                        <a:rPr lang="en-US" sz="2400" b="1" dirty="0" err="1"/>
                        <a:t>ans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ou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jusqu’à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 err="1"/>
                        <a:t>ce</a:t>
                      </a:r>
                      <a:r>
                        <a:rPr lang="en-US" sz="2400" dirty="0"/>
                        <a:t> que le patient </a:t>
                      </a:r>
                      <a:r>
                        <a:rPr lang="en-US" sz="2400" dirty="0" err="1"/>
                        <a:t>soit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âgé</a:t>
                      </a:r>
                      <a:r>
                        <a:rPr lang="en-US" sz="2400" dirty="0"/>
                        <a:t> de 21 </a:t>
                      </a:r>
                      <a:r>
                        <a:rPr lang="en-US" sz="2400" dirty="0" err="1"/>
                        <a:t>ans</a:t>
                      </a:r>
                      <a:endParaRPr lang="en-US" sz="2400" dirty="0"/>
                    </a:p>
                    <a:p>
                      <a:pPr>
                        <a:buNone/>
                      </a:pPr>
                      <a:r>
                        <a:rPr lang="en-US" sz="2400" dirty="0"/>
                        <a:t>(</a:t>
                      </a:r>
                      <a:r>
                        <a:rPr lang="fr-FR" altLang="en-US" sz="2400" dirty="0"/>
                        <a:t>considérer</a:t>
                      </a:r>
                      <a:r>
                        <a:rPr lang="en-US" sz="2400" dirty="0"/>
                        <a:t> la </a:t>
                      </a:r>
                      <a:r>
                        <a:rPr lang="en-US" sz="2400" dirty="0" err="1"/>
                        <a:t>période</a:t>
                      </a:r>
                      <a:r>
                        <a:rPr lang="en-US" sz="2400" dirty="0"/>
                        <a:t> la plus longue)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7381461" y="1034257"/>
            <a:ext cx="3077900" cy="5799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altLang="en-US" sz="24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(ACC/AHA 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CA5961-E3C4-4697-84FA-C2444E5B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68" y="318114"/>
            <a:ext cx="10515600" cy="57213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2è ETAPE : PREVENTION SECONDAIRE DU  </a:t>
            </a:r>
            <a:r>
              <a:rPr lang="fr-FR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raa</a:t>
            </a:r>
            <a:endParaRPr lang="en-US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09" y="136524"/>
            <a:ext cx="10691191" cy="134302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3è ETAPE : STRATIFICATION DU RISQUE DU PATIENT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472227"/>
              </p:ext>
            </p:extLst>
          </p:nvPr>
        </p:nvGraphicFramePr>
        <p:xfrm>
          <a:off x="1440180" y="2661920"/>
          <a:ext cx="9535160" cy="271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5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000" dirty="0"/>
                        <a:t>Classe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000" dirty="0"/>
                        <a:t>Recommandation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altLang="en-US" sz="2400" dirty="0"/>
                    </a:p>
                    <a:p>
                      <a:pPr algn="ctr">
                        <a:buNone/>
                      </a:pPr>
                      <a:endParaRPr lang="fr-FR" altLang="en-US" sz="2400" dirty="0"/>
                    </a:p>
                    <a:p>
                      <a:pPr algn="ctr">
                        <a:buNone/>
                      </a:pPr>
                      <a:r>
                        <a:rPr lang="fr-FR" altLang="en-US" sz="2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i="0" dirty="0">
                          <a:sym typeface="+mn-ea"/>
                        </a:rPr>
                        <a:t>Patients </a:t>
                      </a:r>
                      <a:r>
                        <a:rPr lang="fr-FR" altLang="en-US" sz="2000" b="1" i="0" dirty="0">
                          <a:sym typeface="+mn-ea"/>
                        </a:rPr>
                        <a:t>porteurs de valvulopathies</a:t>
                      </a:r>
                      <a:r>
                        <a:rPr lang="en-US" sz="2000" b="1" i="0" dirty="0">
                          <a:sym typeface="+mn-ea"/>
                        </a:rPr>
                        <a:t> pour </a:t>
                      </a:r>
                      <a:r>
                        <a:rPr lang="en-US" sz="2000" b="1" i="0" dirty="0" err="1">
                          <a:sym typeface="+mn-ea"/>
                        </a:rPr>
                        <a:t>lesquels</a:t>
                      </a:r>
                      <a:r>
                        <a:rPr lang="fr-FR" altLang="en-US" sz="2000" b="1" i="0" dirty="0">
                          <a:sym typeface="+mn-ea"/>
                        </a:rPr>
                        <a:t> une </a:t>
                      </a:r>
                      <a:r>
                        <a:rPr lang="en-US" sz="2000" b="1" i="0" dirty="0">
                          <a:sym typeface="+mn-ea"/>
                        </a:rPr>
                        <a:t>intervention </a:t>
                      </a:r>
                      <a:r>
                        <a:rPr lang="en-US" sz="2000" b="1" i="0" dirty="0" err="1">
                          <a:sym typeface="+mn-ea"/>
                        </a:rPr>
                        <a:t>est</a:t>
                      </a:r>
                      <a:r>
                        <a:rPr lang="en-US" sz="2000" b="1" i="0" dirty="0">
                          <a:sym typeface="+mn-ea"/>
                        </a:rPr>
                        <a:t> </a:t>
                      </a:r>
                      <a:r>
                        <a:rPr lang="en-US" sz="2000" b="1" i="0" dirty="0" err="1">
                          <a:sym typeface="+mn-ea"/>
                        </a:rPr>
                        <a:t>envisagé</a:t>
                      </a:r>
                      <a:r>
                        <a:rPr lang="en-US" sz="2000" b="1" i="0" dirty="0">
                          <a:sym typeface="+mn-ea"/>
                        </a:rPr>
                        <a:t>, </a:t>
                      </a:r>
                      <a:r>
                        <a:rPr lang="en-US" sz="2000" b="1" i="0" dirty="0" err="1">
                          <a:sym typeface="+mn-ea"/>
                        </a:rPr>
                        <a:t>risques</a:t>
                      </a:r>
                      <a:r>
                        <a:rPr lang="en-US" sz="2000" b="1" i="0" dirty="0">
                          <a:sym typeface="+mn-ea"/>
                        </a:rPr>
                        <a:t> </a:t>
                      </a:r>
                      <a:r>
                        <a:rPr lang="fr-FR" altLang="en-US" sz="2000" b="1" i="0" dirty="0">
                          <a:sym typeface="+mn-ea"/>
                        </a:rPr>
                        <a:t>individuels </a:t>
                      </a:r>
                      <a:r>
                        <a:rPr lang="en-US" sz="2000" b="1" i="0" dirty="0" err="1">
                          <a:sym typeface="+mn-ea"/>
                        </a:rPr>
                        <a:t>calculés</a:t>
                      </a:r>
                      <a:r>
                        <a:rPr lang="en-US" sz="2000" b="1" i="0" dirty="0">
                          <a:sym typeface="+mn-ea"/>
                        </a:rPr>
                        <a:t> pour </a:t>
                      </a:r>
                      <a:r>
                        <a:rPr lang="fr-FR" altLang="en-US" sz="2000" b="1" i="0" dirty="0">
                          <a:sym typeface="+mn-ea"/>
                        </a:rPr>
                        <a:t>chaque </a:t>
                      </a:r>
                      <a:r>
                        <a:rPr lang="en-US" sz="2000" b="1" i="0" dirty="0">
                          <a:sym typeface="+mn-ea"/>
                        </a:rPr>
                        <a:t>intervention </a:t>
                      </a:r>
                      <a:r>
                        <a:rPr lang="en-US" sz="2000" b="1" i="0" dirty="0" err="1">
                          <a:sym typeface="+mn-ea"/>
                        </a:rPr>
                        <a:t>chirurgicale</a:t>
                      </a:r>
                      <a:r>
                        <a:rPr lang="en-US" sz="2000" b="1" i="0" dirty="0">
                          <a:sym typeface="+mn-ea"/>
                        </a:rPr>
                        <a:t> et/</a:t>
                      </a:r>
                      <a:r>
                        <a:rPr lang="en-US" sz="2000" b="1" i="0" dirty="0" err="1">
                          <a:sym typeface="+mn-ea"/>
                        </a:rPr>
                        <a:t>ou</a:t>
                      </a:r>
                      <a:r>
                        <a:rPr lang="en-US" sz="2000" b="1" i="0" dirty="0">
                          <a:sym typeface="+mn-ea"/>
                        </a:rPr>
                        <a:t> </a:t>
                      </a:r>
                      <a:r>
                        <a:rPr lang="fr-FR" altLang="en-US" sz="2000" b="1" i="0" dirty="0">
                          <a:sym typeface="+mn-ea"/>
                        </a:rPr>
                        <a:t>percutané</a:t>
                      </a:r>
                      <a:r>
                        <a:rPr lang="en-US" sz="2000" b="1" i="0" dirty="0">
                          <a:sym typeface="+mn-ea"/>
                        </a:rPr>
                        <a:t>,</a:t>
                      </a:r>
                      <a:r>
                        <a:rPr lang="fr-FR" altLang="en-US" sz="2000" b="1" i="0" dirty="0">
                          <a:sym typeface="+mn-ea"/>
                        </a:rPr>
                        <a:t> </a:t>
                      </a:r>
                      <a:r>
                        <a:rPr lang="fr-FR" alt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en 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sym typeface="+mn-ea"/>
                        </a:rPr>
                        <a:t>utilisa</a:t>
                      </a:r>
                      <a:r>
                        <a:rPr lang="fr-FR" alt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nt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d</a:t>
                      </a:r>
                      <a:r>
                        <a:rPr lang="fr-FR" alt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es 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sym typeface="+mn-ea"/>
                        </a:rPr>
                        <a:t>outils</a:t>
                      </a:r>
                      <a:r>
                        <a:rPr lang="fr-FR" alt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disponibles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sym typeface="+mn-ea"/>
                        </a:rPr>
                        <a:t>en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sym typeface="+mn-ea"/>
                        </a:rPr>
                        <a:t>ligne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, et</a:t>
                      </a:r>
                      <a:r>
                        <a:rPr lang="fr-FR" alt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sym typeface="+mn-ea"/>
                        </a:rPr>
                        <a:t>discuté</a:t>
                      </a:r>
                      <a:r>
                        <a:rPr lang="fr-FR" alt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par l’équipe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Team 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sym typeface="+mn-ea"/>
                        </a:rPr>
                        <a:t>avant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la 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sym typeface="+mn-ea"/>
                        </a:rPr>
                        <a:t>procédure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endParaRPr lang="en-US" sz="20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7935824" y="5614035"/>
            <a:ext cx="1922386" cy="4633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(ACC/AHA 2020)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38327" y="5712307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3D453A-CD39-48B7-AA2F-D9D73176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EE417C-8839-4FCD-A505-EE421405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" y="993914"/>
            <a:ext cx="10101132" cy="59759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D8D13A-7A08-447D-93CC-946207C6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-208032"/>
            <a:ext cx="10691191" cy="120194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3è ETAPE : STRATIFICATION DU RISQUE DU PATIENT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369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" y="304696"/>
            <a:ext cx="11343861" cy="95415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4è ETAPE : </a:t>
            </a:r>
            <a:r>
              <a:rPr lang="fr-FR" alt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PROPHYLAXIE DE L’ENDOCARDITE INFECTIEUSE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825625"/>
            <a:ext cx="11115261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Antibioprophylaxie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lors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d’une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intervention </a:t>
            </a:r>
            <a:r>
              <a:rPr lang="fr-FR" b="1" dirty="0">
                <a:latin typeface="Times New Roman" panose="02020603050405020304" charset="0"/>
                <a:cs typeface="Times New Roman" panose="02020603050405020304" charset="0"/>
              </a:rPr>
              <a:t>à risque :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b="1" dirty="0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rothèses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valvulaires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, y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compris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percutanées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Réparations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valvulaires</a:t>
            </a: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utilisant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du matériel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prothétique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Antécédent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d’endocardite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infectieuse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74384"/>
              </p:ext>
            </p:extLst>
          </p:nvPr>
        </p:nvGraphicFramePr>
        <p:xfrm>
          <a:off x="239975" y="670560"/>
          <a:ext cx="11678285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000"/>
                        <a:t>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000" dirty="0"/>
                        <a:t>Recommandation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altLang="en-US" dirty="0"/>
                    </a:p>
                    <a:p>
                      <a:pPr algn="ctr">
                        <a:buNone/>
                      </a:pPr>
                      <a:endParaRPr lang="fr-FR" altLang="en-US" dirty="0"/>
                    </a:p>
                    <a:p>
                      <a:pPr algn="ctr">
                        <a:buNone/>
                      </a:pPr>
                      <a:endParaRPr lang="fr-FR" altLang="en-US" dirty="0"/>
                    </a:p>
                    <a:p>
                      <a:pPr algn="ctr">
                        <a:buNone/>
                      </a:pPr>
                      <a:endParaRPr lang="fr-FR" altLang="en-US" dirty="0"/>
                    </a:p>
                    <a:p>
                      <a:pPr algn="ctr">
                        <a:buNone/>
                      </a:pPr>
                      <a:endParaRPr lang="fr-FR" altLang="en-US" dirty="0"/>
                    </a:p>
                    <a:p>
                      <a:pPr algn="ctr">
                        <a:buNone/>
                      </a:pPr>
                      <a:endParaRPr lang="fr-FR" altLang="en-US" dirty="0"/>
                    </a:p>
                    <a:p>
                      <a:pPr algn="ctr">
                        <a:buNone/>
                      </a:pPr>
                      <a:endParaRPr lang="fr-FR" altLang="en-US" dirty="0"/>
                    </a:p>
                    <a:p>
                      <a:pPr algn="ctr">
                        <a:buNone/>
                      </a:pPr>
                      <a:r>
                        <a:rPr lang="fr-FR" altLang="en-US" sz="2400" b="1" dirty="0"/>
                        <a:t>2a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 err="1">
                          <a:sym typeface="+mn-ea"/>
                        </a:rPr>
                        <a:t>Antibiorophylaxie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fr-FR" altLang="en-US" sz="2000" b="1" dirty="0">
                          <a:sym typeface="+mn-ea"/>
                        </a:rPr>
                        <a:t>recommandée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avant</a:t>
                      </a:r>
                      <a:r>
                        <a:rPr lang="fr-FR" alt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>
                          <a:sym typeface="+mn-ea"/>
                        </a:rPr>
                        <a:t>les </a:t>
                      </a:r>
                      <a:r>
                        <a:rPr lang="en-US" sz="2000" b="1" dirty="0" err="1">
                          <a:sym typeface="+mn-ea"/>
                        </a:rPr>
                        <a:t>procédures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dentaires</a:t>
                      </a:r>
                      <a:r>
                        <a:rPr lang="en-US" sz="2000" b="1" dirty="0">
                          <a:sym typeface="+mn-ea"/>
                        </a:rPr>
                        <a:t> chez les patients </a:t>
                      </a:r>
                      <a:r>
                        <a:rPr lang="fr-FR" altLang="en-US" sz="2000" b="1" dirty="0">
                          <a:sym typeface="+mn-ea"/>
                        </a:rPr>
                        <a:t>porteurs de valvulopathies </a:t>
                      </a:r>
                      <a:r>
                        <a:rPr lang="fr-FR" sz="2000" b="1" dirty="0">
                          <a:sym typeface="+mn-ea"/>
                        </a:rPr>
                        <a:t>si </a:t>
                      </a:r>
                      <a:r>
                        <a:rPr lang="fr-FR" altLang="en-US" sz="2000" b="1" dirty="0">
                          <a:sym typeface="+mn-ea"/>
                        </a:rPr>
                        <a:t>: </a:t>
                      </a:r>
                      <a:endParaRPr lang="fr-FR" altLang="en-US" sz="2000" b="1" dirty="0"/>
                    </a:p>
                    <a:p>
                      <a:pPr lv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fr-FR" altLang="en-US" sz="2000" b="1" dirty="0">
                          <a:sym typeface="+mn-ea"/>
                        </a:rPr>
                        <a:t>a. Valves cardiaques prothétiques, y compris prothèses implantées par </a:t>
                      </a:r>
                      <a:r>
                        <a:rPr lang="fr-FR" altLang="en-US" sz="2000" b="1" dirty="0" err="1">
                          <a:sym typeface="+mn-ea"/>
                        </a:rPr>
                        <a:t>transcathéter</a:t>
                      </a:r>
                      <a:r>
                        <a:rPr lang="fr-FR" altLang="en-US" sz="2000" b="1" dirty="0">
                          <a:sym typeface="+mn-ea"/>
                        </a:rPr>
                        <a:t> et homogreffes</a:t>
                      </a:r>
                      <a:endParaRPr lang="fr-FR" altLang="en-US" sz="2000" b="1" dirty="0"/>
                    </a:p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fr-FR" altLang="en-US" sz="2000" b="1" dirty="0">
                          <a:sym typeface="+mn-ea"/>
                        </a:rPr>
                        <a:t>b.    Matériel prothétique utilisé pour la réparation de valve (anneaux d’</a:t>
                      </a:r>
                      <a:r>
                        <a:rPr lang="fr-FR" altLang="en-US" sz="2000" b="1" dirty="0" err="1">
                          <a:sym typeface="+mn-ea"/>
                        </a:rPr>
                        <a:t>annuloplastie</a:t>
                      </a:r>
                      <a:r>
                        <a:rPr lang="fr-FR" altLang="en-US" sz="2000" b="1" dirty="0">
                          <a:sym typeface="+mn-ea"/>
                        </a:rPr>
                        <a:t>, accords ou des clips).</a:t>
                      </a:r>
                      <a:endParaRPr lang="fr-FR" altLang="en-US" sz="2000" b="1" dirty="0"/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altLang="en-US" sz="2000" b="1" dirty="0">
                          <a:sym typeface="+mn-ea"/>
                        </a:rPr>
                        <a:t>c.     Antécédent d’endocardite infectieuse</a:t>
                      </a:r>
                      <a:endParaRPr lang="fr-FR" altLang="en-US" sz="2000" b="1" dirty="0"/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altLang="en-US" sz="2000" b="1" dirty="0">
                          <a:sym typeface="+mn-ea"/>
                        </a:rPr>
                        <a:t>d.    Cardiopathie congénital cyanogène non réparée ou cardiopathie congénital réparée avec shunts résiduels ou régurgitation valvulaire sur le site de ou à proximité du site d’</a:t>
                      </a:r>
                      <a:r>
                        <a:rPr lang="fr-FR" altLang="en-US" sz="2000" b="1" dirty="0" err="1">
                          <a:sym typeface="+mn-ea"/>
                        </a:rPr>
                        <a:t>unilatériel</a:t>
                      </a:r>
                      <a:r>
                        <a:rPr lang="fr-FR" altLang="en-US" sz="2000" b="1" dirty="0">
                          <a:sym typeface="+mn-ea"/>
                        </a:rPr>
                        <a:t> prothétique. </a:t>
                      </a:r>
                      <a:endParaRPr lang="fr-FR" altLang="en-US" sz="2000" b="1" dirty="0"/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altLang="en-US" sz="2000" b="1" dirty="0">
                          <a:sym typeface="+mn-ea"/>
                        </a:rPr>
                        <a:t>e.     Transplantation cardiaque avec régurgitation valvulaire attribuable à une valve structurellement anormale.</a:t>
                      </a:r>
                      <a:endParaRPr lang="fr-FR" altLang="en-US" sz="2000" b="1" dirty="0"/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altLang="en-US"/>
                    </a:p>
                    <a:p>
                      <a:pPr algn="ctr">
                        <a:buNone/>
                      </a:pPr>
                      <a:endParaRPr lang="fr-FR" altLang="en-US"/>
                    </a:p>
                    <a:p>
                      <a:pPr algn="ctr">
                        <a:buNone/>
                      </a:pPr>
                      <a:endParaRPr lang="fr-FR" altLang="en-US"/>
                    </a:p>
                    <a:p>
                      <a:pPr algn="ctr">
                        <a:buNone/>
                      </a:pPr>
                      <a:r>
                        <a:rPr lang="fr-FR" altLang="en-US" sz="2400" b="1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/>
                        <a:t>Patients</a:t>
                      </a:r>
                      <a:r>
                        <a:rPr lang="fr-FR" altLang="en-US" sz="2000" b="1" dirty="0"/>
                        <a:t> porteurs de valvulopathie</a:t>
                      </a:r>
                      <a:r>
                        <a:rPr lang="en-US" sz="2000" b="1" dirty="0"/>
                        <a:t> avec </a:t>
                      </a:r>
                      <a:r>
                        <a:rPr lang="en-US" sz="2000" b="1" dirty="0" err="1"/>
                        <a:t>risque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élevé</a:t>
                      </a:r>
                      <a:r>
                        <a:rPr lang="en-US" sz="2000" b="1" dirty="0"/>
                        <a:t> d</a:t>
                      </a:r>
                      <a:r>
                        <a:rPr lang="fr-FR" altLang="en-US" sz="2000" b="1" dirty="0"/>
                        <a:t>’EI</a:t>
                      </a:r>
                      <a:r>
                        <a:rPr lang="en-US" sz="2000" b="1" dirty="0"/>
                        <a:t>, la </a:t>
                      </a:r>
                      <a:r>
                        <a:rPr lang="en-US" sz="2000" b="1" dirty="0" err="1"/>
                        <a:t>prophylaxie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antibiotique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n’est</a:t>
                      </a:r>
                      <a:r>
                        <a:rPr lang="en-US" sz="2000" b="1" dirty="0"/>
                        <a:t> pas </a:t>
                      </a:r>
                      <a:r>
                        <a:rPr lang="en-US" sz="2000" b="1" dirty="0" err="1"/>
                        <a:t>recommandée</a:t>
                      </a:r>
                      <a:r>
                        <a:rPr lang="fr-FR" altLang="en-US" sz="2000" b="1" dirty="0"/>
                        <a:t> </a:t>
                      </a:r>
                      <a:r>
                        <a:rPr lang="en-US" sz="2000" b="1" dirty="0"/>
                        <a:t>pour les </a:t>
                      </a:r>
                      <a:r>
                        <a:rPr lang="en-US" sz="2000" b="1" dirty="0" err="1"/>
                        <a:t>procédures</a:t>
                      </a:r>
                      <a:r>
                        <a:rPr lang="en-US" sz="2000" b="1" dirty="0"/>
                        <a:t> non </a:t>
                      </a:r>
                      <a:r>
                        <a:rPr lang="fr-FR" altLang="en-US" sz="2000" b="1" dirty="0"/>
                        <a:t>d</a:t>
                      </a:r>
                      <a:r>
                        <a:rPr lang="en-US" sz="2000" b="1" dirty="0" err="1"/>
                        <a:t>entaires</a:t>
                      </a:r>
                      <a:r>
                        <a:rPr lang="en-US" sz="2000" b="1" dirty="0"/>
                        <a:t> (par </a:t>
                      </a:r>
                      <a:r>
                        <a:rPr lang="en-US" sz="2000" b="1" dirty="0" err="1"/>
                        <a:t>exemple</a:t>
                      </a:r>
                      <a:r>
                        <a:rPr lang="en-US" sz="2000" b="1" dirty="0"/>
                        <a:t>, </a:t>
                      </a:r>
                      <a:r>
                        <a:rPr lang="fr-FR" altLang="en-US" sz="2000" b="1" dirty="0"/>
                        <a:t>ETO</a:t>
                      </a:r>
                      <a:r>
                        <a:rPr lang="en-US" sz="2000" b="1" dirty="0"/>
                        <a:t>,</a:t>
                      </a:r>
                      <a:r>
                        <a:rPr lang="fr-FR" altLang="en-US" sz="2000" b="1" dirty="0"/>
                        <a:t> </a:t>
                      </a:r>
                      <a:r>
                        <a:rPr lang="en-US" sz="2000" b="1" dirty="0" err="1"/>
                        <a:t>œsophagogastroduodénoscopie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coloscopie</a:t>
                      </a:r>
                      <a:r>
                        <a:rPr lang="en-US" sz="2000" b="1" dirty="0"/>
                        <a:t>,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 err="1"/>
                        <a:t>ou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cystoscopie</a:t>
                      </a:r>
                      <a:r>
                        <a:rPr lang="en-US" sz="2000" b="1" dirty="0"/>
                        <a:t>) </a:t>
                      </a:r>
                      <a:r>
                        <a:rPr lang="en-US" sz="2000" b="1" dirty="0" err="1"/>
                        <a:t>en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l’absence</a:t>
                      </a:r>
                      <a:r>
                        <a:rPr lang="en-US" sz="2000" b="1" dirty="0"/>
                        <a:t> d’</a:t>
                      </a:r>
                      <a:r>
                        <a:rPr lang="fr-FR" altLang="en-US" sz="2000" b="1" dirty="0"/>
                        <a:t>infection en cours.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8986354" y="6457890"/>
            <a:ext cx="238401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(ACC/AHA 2020</a:t>
            </a:r>
            <a:r>
              <a:rPr lang="fr-FR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ED0111-D5CC-44B6-AF68-7336EA62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75" y="-35753"/>
            <a:ext cx="11343861" cy="954157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4è ETAPE : PROPHYLAXIE DE L’ENDOCARDITE INFECTIEUSE</a:t>
            </a:r>
            <a:endParaRPr lang="fr-FR" altLang="en-US" sz="4000" b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70" y="-111125"/>
            <a:ext cx="10515600" cy="90614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5è ETAPE : PREVENTION </a:t>
            </a:r>
            <a:r>
              <a:rPr lang="fr-FR" alt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THROMBOembolique</a:t>
            </a:r>
            <a:r>
              <a:rPr lang="fr-FR" alt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  </a:t>
            </a:r>
            <a:endParaRPr lang="fr-FR" altLang="en-US" sz="40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193358"/>
              </p:ext>
            </p:extLst>
          </p:nvPr>
        </p:nvGraphicFramePr>
        <p:xfrm>
          <a:off x="152400" y="678180"/>
          <a:ext cx="11887200" cy="627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2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dirty="0"/>
                        <a:t>ESC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dirty="0"/>
                        <a:t>ACC/AHA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● Les AOD </a:t>
                      </a:r>
                      <a:r>
                        <a:rPr lang="en-US" b="1" dirty="0" err="1"/>
                        <a:t>doivent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être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envisagés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comme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une</a:t>
                      </a:r>
                      <a:r>
                        <a:rPr lang="en-US" b="1" dirty="0"/>
                        <a:t> alternative aux </a:t>
                      </a:r>
                      <a:r>
                        <a:rPr lang="en-US" b="1" dirty="0" err="1"/>
                        <a:t>antivitamines</a:t>
                      </a:r>
                      <a:r>
                        <a:rPr lang="en-US" b="1" dirty="0"/>
                        <a:t> K (AVK) chez les patients qui </a:t>
                      </a:r>
                      <a:r>
                        <a:rPr lang="en-US" b="1" dirty="0" err="1"/>
                        <a:t>ont</a:t>
                      </a:r>
                      <a:r>
                        <a:rPr lang="en-US" b="1" dirty="0"/>
                        <a:t> un RA, </a:t>
                      </a:r>
                      <a:r>
                        <a:rPr lang="en-US" b="1" dirty="0" err="1"/>
                        <a:t>une</a:t>
                      </a:r>
                      <a:r>
                        <a:rPr lang="en-US" b="1" dirty="0"/>
                        <a:t> IA </a:t>
                      </a:r>
                      <a:r>
                        <a:rPr lang="en-US" b="1" dirty="0" err="1"/>
                        <a:t>ou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une</a:t>
                      </a:r>
                      <a:r>
                        <a:rPr lang="en-US" b="1" dirty="0"/>
                        <a:t> IM et qui</a:t>
                      </a:r>
                      <a:r>
                        <a:rPr lang="fr-FR" altLang="en-US" b="1" dirty="0"/>
                        <a:t> </a:t>
                      </a:r>
                      <a:r>
                        <a:rPr lang="en-US" b="1" dirty="0" err="1"/>
                        <a:t>ont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une</a:t>
                      </a:r>
                      <a:r>
                        <a:rPr lang="en-US" b="1" dirty="0"/>
                        <a:t> FA (</a:t>
                      </a:r>
                      <a:r>
                        <a:rPr lang="en-US" b="1" dirty="0" err="1"/>
                        <a:t>IIa</a:t>
                      </a:r>
                      <a:r>
                        <a:rPr lang="en-US" b="1" dirty="0"/>
                        <a:t>, B).</a:t>
                      </a:r>
                    </a:p>
                    <a:p>
                      <a:pPr>
                        <a:buNone/>
                      </a:pPr>
                      <a:endParaRPr lang="en-US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 </a:t>
                      </a:r>
                      <a:r>
                        <a:rPr lang="en-US" sz="1800" b="1" dirty="0">
                          <a:sym typeface="+mn-ea"/>
                        </a:rPr>
                        <a:t>AOD </a:t>
                      </a:r>
                      <a:r>
                        <a:rPr lang="fr-FR" sz="1800" b="1" dirty="0">
                          <a:sym typeface="+mn-ea"/>
                        </a:rPr>
                        <a:t>=</a:t>
                      </a:r>
                      <a:r>
                        <a:rPr lang="en-US" sz="1800" b="1" dirty="0">
                          <a:sym typeface="+mn-ea"/>
                        </a:rPr>
                        <a:t> alternative </a:t>
                      </a:r>
                      <a:r>
                        <a:rPr lang="en-US" sz="1800" b="1" dirty="0" err="1">
                          <a:sym typeface="+mn-ea"/>
                        </a:rPr>
                        <a:t>efficace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fr-FR" altLang="en-US" sz="1800" b="1" dirty="0">
                          <a:sym typeface="+mn-ea"/>
                        </a:rPr>
                        <a:t>aux AVK </a:t>
                      </a:r>
                      <a:r>
                        <a:rPr lang="en-US" sz="1800" b="1" dirty="0">
                          <a:sym typeface="+mn-ea"/>
                        </a:rPr>
                        <a:t>chez les patients qui </a:t>
                      </a:r>
                      <a:r>
                        <a:rPr lang="en-US" sz="1800" b="1" dirty="0" err="1">
                          <a:sym typeface="+mn-ea"/>
                        </a:rPr>
                        <a:t>ont</a:t>
                      </a:r>
                      <a:r>
                        <a:rPr lang="en-US" sz="1800" b="1" dirty="0">
                          <a:sym typeface="+mn-ea"/>
                        </a:rPr>
                        <a:t> un RA, </a:t>
                      </a:r>
                      <a:r>
                        <a:rPr lang="en-US" sz="1800" b="1" dirty="0" err="1">
                          <a:sym typeface="+mn-ea"/>
                        </a:rPr>
                        <a:t>une</a:t>
                      </a:r>
                      <a:r>
                        <a:rPr lang="en-US" sz="1800" b="1" dirty="0">
                          <a:sym typeface="+mn-ea"/>
                        </a:rPr>
                        <a:t> IA </a:t>
                      </a:r>
                      <a:r>
                        <a:rPr lang="en-US" sz="1800" b="1" dirty="0" err="1">
                          <a:sym typeface="+mn-ea"/>
                        </a:rPr>
                        <a:t>ou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une</a:t>
                      </a:r>
                      <a:r>
                        <a:rPr lang="en-US" sz="1800" b="1" dirty="0">
                          <a:sym typeface="+mn-ea"/>
                        </a:rPr>
                        <a:t> IM et qui</a:t>
                      </a:r>
                      <a:r>
                        <a:rPr lang="fr-FR" alt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ont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une</a:t>
                      </a:r>
                      <a:r>
                        <a:rPr lang="en-US" sz="1800" b="1" dirty="0">
                          <a:sym typeface="+mn-ea"/>
                        </a:rPr>
                        <a:t> FA</a:t>
                      </a:r>
                      <a:r>
                        <a:rPr lang="en-US" b="1" dirty="0"/>
                        <a:t> et </a:t>
                      </a:r>
                      <a:r>
                        <a:rPr lang="en-US" b="1" dirty="0" err="1"/>
                        <a:t>doi</a:t>
                      </a:r>
                      <a:r>
                        <a:rPr lang="fr-FR" altLang="en-US" b="1" dirty="0" err="1"/>
                        <a:t>ven</a:t>
                      </a:r>
                      <a:r>
                        <a:rPr lang="en-US" b="1" dirty="0"/>
                        <a:t>t </a:t>
                      </a:r>
                      <a:r>
                        <a:rPr lang="en-US" b="1" dirty="0" err="1"/>
                        <a:t>être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administrés</a:t>
                      </a:r>
                      <a:r>
                        <a:rPr lang="en-US" b="1" dirty="0"/>
                        <a:t> </a:t>
                      </a:r>
                      <a:r>
                        <a:rPr lang="fr-FR" b="1" dirty="0"/>
                        <a:t>selon le</a:t>
                      </a:r>
                      <a:r>
                        <a:rPr lang="fr-FR" altLang="en-US" b="1" dirty="0"/>
                        <a:t> </a:t>
                      </a:r>
                      <a:r>
                        <a:rPr lang="fr-FR" altLang="en-US" b="1" dirty="0">
                          <a:solidFill>
                            <a:srgbClr val="FF0000"/>
                          </a:solidFill>
                        </a:rPr>
                        <a:t>score de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CHA2DS2-VASc</a:t>
                      </a:r>
                      <a:r>
                        <a:rPr lang="en-US" b="1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b="1" dirty="0"/>
                        <a:t>    </a:t>
                      </a:r>
                    </a:p>
                    <a:p>
                      <a:pPr>
                        <a:buNone/>
                      </a:pPr>
                      <a:r>
                        <a:rPr lang="en-US" b="1" dirty="0"/>
                        <a:t>   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ym typeface="+mn-ea"/>
                        </a:rPr>
                        <a:t>Les AOD </a:t>
                      </a:r>
                      <a:r>
                        <a:rPr lang="en-US" sz="1800" b="1" dirty="0" err="1">
                          <a:sym typeface="+mn-ea"/>
                        </a:rPr>
                        <a:t>doivent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être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envisagés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comme</a:t>
                      </a:r>
                      <a:r>
                        <a:rPr lang="en-US" sz="1800" b="1" dirty="0">
                          <a:sym typeface="+mn-ea"/>
                        </a:rPr>
                        <a:t> alternative aux AVK après 3 </a:t>
                      </a:r>
                      <a:r>
                        <a:rPr lang="en-US" sz="1800" b="1" dirty="0" err="1">
                          <a:sym typeface="+mn-ea"/>
                        </a:rPr>
                        <a:t>mois</a:t>
                      </a:r>
                      <a:r>
                        <a:rPr lang="en-US" sz="1800" b="1" dirty="0">
                          <a:sym typeface="+mn-ea"/>
                        </a:rPr>
                        <a:t> après </a:t>
                      </a:r>
                      <a:r>
                        <a:rPr lang="en-US" sz="1800" b="1" dirty="0" err="1">
                          <a:sym typeface="+mn-ea"/>
                        </a:rPr>
                        <a:t>l’implantation</a:t>
                      </a:r>
                      <a:r>
                        <a:rPr lang="en-US" sz="1800" b="1" dirty="0">
                          <a:sym typeface="+mn-ea"/>
                        </a:rPr>
                        <a:t> chez les patients qui </a:t>
                      </a:r>
                      <a:r>
                        <a:rPr lang="en-US" sz="1800" b="1" dirty="0" err="1">
                          <a:sym typeface="+mn-ea"/>
                        </a:rPr>
                        <a:t>sont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en</a:t>
                      </a:r>
                      <a:r>
                        <a:rPr lang="en-US" sz="1800" b="1" dirty="0">
                          <a:sym typeface="+mn-ea"/>
                        </a:rPr>
                        <a:t> FA et qui </a:t>
                      </a:r>
                      <a:r>
                        <a:rPr lang="en-US" sz="1800" b="1" dirty="0" err="1">
                          <a:sym typeface="+mn-ea"/>
                        </a:rPr>
                        <a:t>ont</a:t>
                      </a:r>
                      <a:r>
                        <a:rPr lang="fr-FR" alt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une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bioprothèse</a:t>
                      </a:r>
                      <a:r>
                        <a:rPr lang="en-US" sz="1800" b="1" dirty="0">
                          <a:sym typeface="+mn-ea"/>
                        </a:rPr>
                        <a:t> mise </a:t>
                      </a:r>
                      <a:r>
                        <a:rPr lang="en-US" sz="1800" b="1" dirty="0" err="1">
                          <a:sym typeface="+mn-ea"/>
                        </a:rPr>
                        <a:t>en</a:t>
                      </a:r>
                      <a:r>
                        <a:rPr lang="en-US" sz="1800" b="1" dirty="0">
                          <a:sym typeface="+mn-ea"/>
                        </a:rPr>
                        <a:t> place par </a:t>
                      </a:r>
                      <a:r>
                        <a:rPr lang="en-US" sz="1800" b="1" dirty="0" err="1">
                          <a:sym typeface="+mn-ea"/>
                        </a:rPr>
                        <a:t>voie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chirurgicale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ou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percutanée</a:t>
                      </a:r>
                      <a:r>
                        <a:rPr lang="en-US" sz="1800" b="1" dirty="0">
                          <a:sym typeface="+mn-ea"/>
                        </a:rPr>
                        <a:t> (</a:t>
                      </a:r>
                      <a:r>
                        <a:rPr lang="en-US" sz="1800" b="1" dirty="0" err="1">
                          <a:sym typeface="+mn-ea"/>
                        </a:rPr>
                        <a:t>IIa</a:t>
                      </a:r>
                      <a:r>
                        <a:rPr lang="en-US" sz="1800" b="1" dirty="0">
                          <a:sym typeface="+mn-ea"/>
                        </a:rPr>
                        <a:t>, C).</a:t>
                      </a:r>
                      <a:endParaRPr lang="en-US" sz="1800" b="1" dirty="0"/>
                    </a:p>
                    <a:p>
                      <a:pPr>
                        <a:buNone/>
                      </a:pPr>
                      <a:endParaRPr lang="en-US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ym typeface="+mn-ea"/>
                        </a:rPr>
                        <a:t> AOD </a:t>
                      </a:r>
                      <a:r>
                        <a:rPr lang="en-US" sz="1800" b="1" dirty="0" err="1">
                          <a:sym typeface="+mn-ea"/>
                        </a:rPr>
                        <a:t>doivent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être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envisagés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comme</a:t>
                      </a:r>
                      <a:r>
                        <a:rPr lang="en-US" sz="1800" b="1" dirty="0">
                          <a:sym typeface="+mn-ea"/>
                        </a:rPr>
                        <a:t> alternative aux AVK après 3 </a:t>
                      </a:r>
                      <a:r>
                        <a:rPr lang="en-US" sz="1800" b="1" dirty="0" err="1">
                          <a:sym typeface="+mn-ea"/>
                        </a:rPr>
                        <a:t>mois</a:t>
                      </a:r>
                      <a:r>
                        <a:rPr lang="en-US" sz="1800" b="1" dirty="0">
                          <a:sym typeface="+mn-ea"/>
                        </a:rPr>
                        <a:t> après </a:t>
                      </a:r>
                      <a:r>
                        <a:rPr lang="en-US" sz="1800" b="1" dirty="0" err="1">
                          <a:sym typeface="+mn-ea"/>
                        </a:rPr>
                        <a:t>l’implantation</a:t>
                      </a:r>
                      <a:r>
                        <a:rPr lang="en-US" sz="1800" b="1" dirty="0">
                          <a:sym typeface="+mn-ea"/>
                        </a:rPr>
                        <a:t> chez les patients qui </a:t>
                      </a:r>
                      <a:r>
                        <a:rPr lang="en-US" sz="1800" b="1" dirty="0" err="1">
                          <a:sym typeface="+mn-ea"/>
                        </a:rPr>
                        <a:t>sont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en</a:t>
                      </a:r>
                      <a:r>
                        <a:rPr lang="en-US" sz="1800" b="1" dirty="0">
                          <a:sym typeface="+mn-ea"/>
                        </a:rPr>
                        <a:t> FA et qui </a:t>
                      </a:r>
                      <a:r>
                        <a:rPr lang="en-US" sz="1800" b="1" dirty="0" err="1">
                          <a:sym typeface="+mn-ea"/>
                        </a:rPr>
                        <a:t>ont</a:t>
                      </a:r>
                      <a:r>
                        <a:rPr lang="fr-FR" alt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une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bioprothèse</a:t>
                      </a:r>
                      <a:r>
                        <a:rPr lang="en-US" sz="1800" b="1" dirty="0">
                          <a:sym typeface="+mn-ea"/>
                        </a:rPr>
                        <a:t> mise </a:t>
                      </a:r>
                      <a:r>
                        <a:rPr lang="en-US" sz="1800" b="1" dirty="0" err="1">
                          <a:sym typeface="+mn-ea"/>
                        </a:rPr>
                        <a:t>en</a:t>
                      </a:r>
                      <a:r>
                        <a:rPr lang="en-US" sz="1800" b="1" dirty="0">
                          <a:sym typeface="+mn-ea"/>
                        </a:rPr>
                        <a:t> place par </a:t>
                      </a:r>
                      <a:r>
                        <a:rPr lang="en-US" sz="1800" b="1" dirty="0" err="1">
                          <a:sym typeface="+mn-ea"/>
                        </a:rPr>
                        <a:t>voie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chirurgicale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ou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percutanée</a:t>
                      </a:r>
                      <a:endParaRPr lang="en-US" sz="1800" b="1" dirty="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● Les AOD ne sont pas recommandés chez les patients qui ont une FA et un RM modéré ou sévère (III, C).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ym typeface="+mn-ea"/>
                        </a:rPr>
                        <a:t>Pour les patients </a:t>
                      </a:r>
                      <a:r>
                        <a:rPr lang="en-US" sz="1800" b="1" dirty="0" err="1">
                          <a:sym typeface="+mn-ea"/>
                        </a:rPr>
                        <a:t>atteints</a:t>
                      </a:r>
                      <a:r>
                        <a:rPr lang="en-US" sz="1800" b="1" dirty="0">
                          <a:sym typeface="+mn-ea"/>
                        </a:rPr>
                        <a:t> de FA et </a:t>
                      </a:r>
                      <a:r>
                        <a:rPr lang="fr-FR" altLang="en-US" sz="1800" b="1" dirty="0">
                          <a:sym typeface="+mn-ea"/>
                        </a:rPr>
                        <a:t>RM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rhumatismale</a:t>
                      </a:r>
                      <a:r>
                        <a:rPr lang="en-US" sz="1800" b="1" dirty="0">
                          <a:sym typeface="+mn-ea"/>
                        </a:rPr>
                        <a:t>,</a:t>
                      </a:r>
                      <a:r>
                        <a:rPr lang="fr-FR" alt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l’anticoagulation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orale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fr-FR" altLang="en-US" sz="1800" b="1" dirty="0">
                          <a:sym typeface="+mn-ea"/>
                        </a:rPr>
                        <a:t>au long cours par des</a:t>
                      </a:r>
                      <a:r>
                        <a:rPr lang="en-US" sz="1800" b="1" dirty="0">
                          <a:sym typeface="+mn-ea"/>
                        </a:rPr>
                        <a:t> AVK </a:t>
                      </a:r>
                      <a:r>
                        <a:rPr lang="en-US" sz="1800" b="1" dirty="0" err="1">
                          <a:sym typeface="+mn-ea"/>
                        </a:rPr>
                        <a:t>est</a:t>
                      </a:r>
                      <a:r>
                        <a:rPr lang="fr-FR" alt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recommandé</a:t>
                      </a:r>
                      <a:r>
                        <a:rPr lang="en-US" sz="1800" b="1" dirty="0">
                          <a:sym typeface="+mn-ea"/>
                        </a:rPr>
                        <a:t>.</a:t>
                      </a:r>
                      <a:endParaRPr lang="en-US" sz="1800" b="1" dirty="0"/>
                    </a:p>
                    <a:p>
                      <a:pPr>
                        <a:buNone/>
                      </a:pP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● Les AOD </a:t>
                      </a:r>
                      <a:r>
                        <a:rPr lang="en-US" sz="1800" dirty="0" err="1">
                          <a:sym typeface="+mn-ea"/>
                        </a:rPr>
                        <a:t>sont</a:t>
                      </a:r>
                      <a:r>
                        <a:rPr lang="en-US" sz="1800" dirty="0">
                          <a:sym typeface="+mn-ea"/>
                        </a:rPr>
                        <a:t> </a:t>
                      </a:r>
                      <a:r>
                        <a:rPr lang="en-US" sz="1800" dirty="0" err="1">
                          <a:sym typeface="+mn-ea"/>
                        </a:rPr>
                        <a:t>contre-indiqués</a:t>
                      </a:r>
                      <a:r>
                        <a:rPr lang="en-US" sz="1800" dirty="0">
                          <a:sym typeface="+mn-ea"/>
                        </a:rPr>
                        <a:t> chez les patients qui </a:t>
                      </a:r>
                      <a:r>
                        <a:rPr lang="en-US" sz="1800" dirty="0" err="1">
                          <a:sym typeface="+mn-ea"/>
                        </a:rPr>
                        <a:t>ont</a:t>
                      </a:r>
                      <a:r>
                        <a:rPr lang="en-US" sz="1800" dirty="0">
                          <a:sym typeface="+mn-ea"/>
                        </a:rPr>
                        <a:t> </a:t>
                      </a:r>
                      <a:r>
                        <a:rPr lang="en-US" sz="1800" dirty="0" err="1">
                          <a:sym typeface="+mn-ea"/>
                        </a:rPr>
                        <a:t>une</a:t>
                      </a:r>
                      <a:r>
                        <a:rPr lang="en-US" sz="1800" dirty="0">
                          <a:sym typeface="+mn-ea"/>
                        </a:rPr>
                        <a:t> </a:t>
                      </a:r>
                      <a:r>
                        <a:rPr lang="en-US" sz="1800" dirty="0" err="1">
                          <a:sym typeface="+mn-ea"/>
                        </a:rPr>
                        <a:t>prothèse</a:t>
                      </a:r>
                      <a:r>
                        <a:rPr lang="en-US" sz="1800" dirty="0">
                          <a:sym typeface="+mn-ea"/>
                        </a:rPr>
                        <a:t> </a:t>
                      </a:r>
                      <a:r>
                        <a:rPr lang="en-US" sz="1800" dirty="0" err="1">
                          <a:sym typeface="+mn-ea"/>
                        </a:rPr>
                        <a:t>mécanique</a:t>
                      </a:r>
                      <a:r>
                        <a:rPr lang="en-US" sz="1800" dirty="0">
                          <a:sym typeface="+mn-ea"/>
                        </a:rPr>
                        <a:t> (III, B)</a:t>
                      </a:r>
                      <a:endParaRPr lang="en-US" sz="1800" dirty="0"/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ym typeface="+mn-ea"/>
                        </a:rPr>
                        <a:t>Pour les patients </a:t>
                      </a:r>
                      <a:r>
                        <a:rPr lang="fr-FR" altLang="en-US" sz="1800" b="1" dirty="0">
                          <a:sym typeface="+mn-ea"/>
                        </a:rPr>
                        <a:t>avec</a:t>
                      </a:r>
                      <a:r>
                        <a:rPr lang="en-US" sz="1800" b="1" dirty="0">
                          <a:sym typeface="+mn-ea"/>
                        </a:rPr>
                        <a:t> FA </a:t>
                      </a:r>
                      <a:r>
                        <a:rPr lang="en-US" sz="1800" b="1" dirty="0" err="1">
                          <a:sym typeface="+mn-ea"/>
                        </a:rPr>
                        <a:t>d’apparition</a:t>
                      </a:r>
                      <a:r>
                        <a:rPr lang="en-US" sz="1800" b="1" dirty="0">
                          <a:sym typeface="+mn-ea"/>
                        </a:rPr>
                        <a:t> ≤3 </a:t>
                      </a:r>
                      <a:r>
                        <a:rPr lang="en-US" sz="1800" b="1" dirty="0" err="1">
                          <a:sym typeface="+mn-ea"/>
                        </a:rPr>
                        <a:t>mois</a:t>
                      </a:r>
                      <a:endParaRPr lang="en-US" sz="1800" b="1" dirty="0"/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+mn-ea"/>
                        </a:rPr>
                        <a:t>après</a:t>
                      </a:r>
                      <a:r>
                        <a:rPr lang="fr-FR" altLang="en-US" sz="1800" b="1" dirty="0">
                          <a:sym typeface="+mn-ea"/>
                        </a:rPr>
                        <a:t> un remplacement valvulaire par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bioprothèse</a:t>
                      </a:r>
                      <a:r>
                        <a:rPr lang="fr-FR" altLang="en-US" sz="1800" b="1" dirty="0">
                          <a:sym typeface="+mn-ea"/>
                        </a:rPr>
                        <a:t> par voie </a:t>
                      </a:r>
                      <a:r>
                        <a:rPr lang="en-US" sz="1800" b="1" dirty="0" err="1">
                          <a:sym typeface="+mn-ea"/>
                        </a:rPr>
                        <a:t>chirurgicale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en-US" sz="1800" b="1" dirty="0" err="1">
                          <a:sym typeface="+mn-ea"/>
                        </a:rPr>
                        <a:t>ou</a:t>
                      </a:r>
                      <a:r>
                        <a:rPr lang="fr-FR" altLang="en-US" sz="1800" b="1" dirty="0">
                          <a:sym typeface="+mn-ea"/>
                        </a:rPr>
                        <a:t> percutanée</a:t>
                      </a:r>
                      <a:r>
                        <a:rPr lang="en-US" sz="1800" b="1" dirty="0">
                          <a:sym typeface="+mn-ea"/>
                        </a:rPr>
                        <a:t>,</a:t>
                      </a:r>
                      <a:r>
                        <a:rPr lang="fr-FR" altLang="en-US" sz="1800" b="1" dirty="0">
                          <a:sym typeface="+mn-ea"/>
                        </a:rPr>
                        <a:t> une</a:t>
                      </a:r>
                      <a:r>
                        <a:rPr lang="en-US" sz="1800" b="1" dirty="0">
                          <a:sym typeface="+mn-ea"/>
                        </a:rPr>
                        <a:t> anticoagulation </a:t>
                      </a:r>
                      <a:r>
                        <a:rPr lang="fr-FR" altLang="en-US" sz="1800" b="1" dirty="0">
                          <a:sym typeface="+mn-ea"/>
                        </a:rPr>
                        <a:t>par</a:t>
                      </a:r>
                      <a:r>
                        <a:rPr lang="en-US" sz="1800" b="1" dirty="0">
                          <a:sym typeface="+mn-ea"/>
                        </a:rPr>
                        <a:t> </a:t>
                      </a:r>
                      <a:r>
                        <a:rPr lang="fr-FR" altLang="en-US" sz="1800" b="1" dirty="0">
                          <a:sym typeface="+mn-ea"/>
                        </a:rPr>
                        <a:t>AVK doit être envisagé</a:t>
                      </a:r>
                      <a:endParaRPr lang="en-US" sz="1800" b="1" dirty="0"/>
                    </a:p>
                    <a:p>
                      <a:pPr>
                        <a:buNone/>
                      </a:pP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7" y="136525"/>
            <a:ext cx="10903723" cy="938213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6è ETAPE : PRISE EN CHARGE DES CONDITIONS </a:t>
            </a:r>
            <a:r>
              <a:rPr lang="fr-FR" alt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ASSOCIÉES-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" y="1075690"/>
            <a:ext cx="12096115" cy="54095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Coronarographie (ou </a:t>
            </a:r>
            <a:r>
              <a:rPr lang="fr-FR" altLang="en-US" b="1" dirty="0" err="1">
                <a:latin typeface="Times New Roman" panose="02020603050405020304" charset="0"/>
                <a:cs typeface="Times New Roman" panose="02020603050405020304" charset="0"/>
              </a:rPr>
              <a:t>coroscan</a:t>
            </a: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) recommandée avant une intervention chirurgicale valvulaire chez les patients ont à faible risque d’athérosclérose qui ont une valvulopathie sévère  si (I, C)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– antécédent de maladie cardiovasculaire 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– suspicion d’ischémie myocardique (douleur thoracique, test non invasif anormal);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8970" cy="4351655"/>
          </a:xfrm>
        </p:spPr>
        <p:txBody>
          <a:bodyPr>
            <a:normAutofit fontScale="97500"/>
          </a:bodyPr>
          <a:lstStyle/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b="1" dirty="0">
                <a:latin typeface="Times New Roman" panose="02020603050405020304" charset="0"/>
                <a:cs typeface="Times New Roman" panose="02020603050405020304" charset="0"/>
              </a:rPr>
              <a:t>ENSEMBLE DES CONDITIONS REQUISES PAR UN PATIENT POUR BENEFICIER D’UNE CHIRURGIE VALVULAIRE</a:t>
            </a: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b="1" dirty="0">
                <a:latin typeface="Times New Roman" panose="02020603050405020304" charset="0"/>
                <a:cs typeface="Times New Roman" panose="02020603050405020304" charset="0"/>
              </a:rPr>
              <a:t> RATIONNEL : RECOURIR AUX RECOMMANDATIONS DES SOCIETES SAVANTES LES PLUS RECENTES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B3E8A3-C8AA-4AFB-AB90-E0A19E76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1" y="75123"/>
            <a:ext cx="10948669" cy="1028984"/>
          </a:xfrm>
        </p:spPr>
        <p:txBody>
          <a:bodyPr>
            <a:normAutofit/>
          </a:bodyPr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INTRODUCTION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8791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30" y="17939"/>
            <a:ext cx="11474503" cy="102898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6è ETAPE : PRISE EN CHARGE DES CONDITIONS </a:t>
            </a:r>
            <a:r>
              <a:rPr lang="fr-FR" alt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ASSOCIÉES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30" y="1691005"/>
            <a:ext cx="10948670" cy="44862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</a:t>
            </a: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Dysfonction systolique ventriculaire gauche (VG) ;</a:t>
            </a:r>
            <a:endParaRPr lang="fr-FR" alt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Homme : âge &gt; 40 ans ; femme : après la ménopause ;</a:t>
            </a:r>
            <a:endParaRPr lang="fr-FR" alt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au moins un facteur de risque cardiovasculaire.</a:t>
            </a:r>
          </a:p>
          <a:p>
            <a:pPr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Une coronarographie est recommandée dans l’évaluation d’une IM secondaire modérée ou sévère (I, 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8970" cy="435165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Indications de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revascularisation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myocardique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Un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pontage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aorto-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coronaire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est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recommandé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chez les patients qui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ont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une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indication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primaire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d’intervention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chirurgicale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valvulaire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aortique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ou</a:t>
            </a: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mitrale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et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une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sténose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coronaire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≥ 70 % (50 % pour le tronc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commun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) (I, C).</a:t>
            </a:r>
          </a:p>
          <a:p>
            <a:pPr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Un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pontage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coronaire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doit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être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envisagé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chez les patients qui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ont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une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indication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primaire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d’intervention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chirurgicale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valvulaire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aortique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ou</a:t>
            </a: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mitrale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et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une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sténose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coronaire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entre 50 et 70 % (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IIa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, 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B3E8A3-C8AA-4AFB-AB90-E0A19E76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7" y="75123"/>
            <a:ext cx="11281603" cy="102898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6è ETAPE : PRISE EN CHARGE DES CONDITIONS </a:t>
            </a:r>
            <a:r>
              <a:rPr lang="fr-FR" alt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ASSOCIÉES</a:t>
            </a:r>
            <a:endParaRPr lang="en-US" b="1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8970" cy="4351655"/>
          </a:xfrm>
        </p:spPr>
        <p:txBody>
          <a:bodyPr>
            <a:normAutofit fontScale="97500"/>
          </a:bodyPr>
          <a:lstStyle/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B3E8A3-C8AA-4AFB-AB90-E0A19E76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0" y="2841472"/>
            <a:ext cx="10948669" cy="157143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CRITERES D’ELIGIBILITE A LA CHIRURGIE VALVULAIRE : COMPARAISON ENTRE </a:t>
            </a:r>
            <a:b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ESC 2017 ET ACC/AHA 2020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1824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995" y="252523"/>
            <a:ext cx="7482362" cy="951174"/>
          </a:xfrm>
        </p:spPr>
        <p:txBody>
          <a:bodyPr>
            <a:normAutofit/>
          </a:bodyPr>
          <a:lstStyle/>
          <a:p>
            <a:pPr algn="ctr"/>
            <a: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RÉTRÉCISSEMENT AORTIQUE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35" y="1468279"/>
            <a:ext cx="10515600" cy="519547"/>
          </a:xfrm>
        </p:spPr>
        <p:txBody>
          <a:bodyPr/>
          <a:lstStyle/>
          <a:p>
            <a:r>
              <a:rPr lang="fr-FR" altLang="en-US" dirty="0"/>
              <a:t>Indication d’intervention</a:t>
            </a:r>
          </a:p>
          <a:p>
            <a:endParaRPr lang="fr-FR" altLang="en-US" dirty="0"/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399511460"/>
              </p:ext>
            </p:extLst>
          </p:nvPr>
        </p:nvGraphicFramePr>
        <p:xfrm>
          <a:off x="0" y="1875099"/>
          <a:ext cx="12192000" cy="486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41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3200" dirty="0">
                          <a:solidFill>
                            <a:schemeClr val="tx1"/>
                          </a:solidFill>
                        </a:rPr>
                        <a:t>ESC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3200" dirty="0">
                          <a:solidFill>
                            <a:schemeClr val="tx1"/>
                          </a:solidFill>
                        </a:rPr>
                        <a:t>ACC/AHA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3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000" b="1" dirty="0" err="1"/>
                        <a:t>L’intervention</a:t>
                      </a:r>
                      <a:r>
                        <a:rPr sz="2000" b="1" dirty="0"/>
                        <a:t> doit </a:t>
                      </a:r>
                      <a:r>
                        <a:rPr sz="2000" b="1" dirty="0" err="1"/>
                        <a:t>être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envisagée</a:t>
                      </a:r>
                      <a:r>
                        <a:rPr sz="2000" b="1" dirty="0"/>
                        <a:t> chez les patients </a:t>
                      </a:r>
                      <a:r>
                        <a:rPr sz="2000" b="1" dirty="0" err="1"/>
                        <a:t>symptomatiques</a:t>
                      </a:r>
                      <a:r>
                        <a:rPr sz="2000" b="1" dirty="0"/>
                        <a:t> qui </a:t>
                      </a:r>
                      <a:r>
                        <a:rPr sz="2000" b="1" dirty="0" err="1"/>
                        <a:t>ont</a:t>
                      </a:r>
                      <a:r>
                        <a:rPr sz="2000" b="1" dirty="0"/>
                        <a:t> un RA à bas flux, bas gradient et </a:t>
                      </a:r>
                      <a:r>
                        <a:rPr sz="2000" b="1" dirty="0" err="1"/>
                        <a:t>une</a:t>
                      </a:r>
                      <a:r>
                        <a:rPr sz="2000" b="1" dirty="0"/>
                        <a:t> FEVG </a:t>
                      </a:r>
                      <a:r>
                        <a:rPr sz="2000" b="1" dirty="0" err="1"/>
                        <a:t>réduite</a:t>
                      </a:r>
                      <a:r>
                        <a:rPr sz="2000" b="1" dirty="0"/>
                        <a:t> sans </a:t>
                      </a:r>
                      <a:r>
                        <a:rPr sz="2000" b="1" dirty="0" err="1"/>
                        <a:t>réserve</a:t>
                      </a:r>
                      <a:r>
                        <a:rPr sz="2000" b="1" dirty="0"/>
                        <a:t> de flux</a:t>
                      </a:r>
                      <a:r>
                        <a:rPr lang="fr-FR" sz="2000" b="1" dirty="0"/>
                        <a:t> </a:t>
                      </a:r>
                      <a:r>
                        <a:rPr sz="2000" b="1" dirty="0"/>
                        <a:t>(contractile),</a:t>
                      </a:r>
                      <a:r>
                        <a:rPr lang="fr-FR" sz="2000" b="1" dirty="0"/>
                        <a:t> </a:t>
                      </a:r>
                      <a:r>
                        <a:rPr sz="2000" b="1" dirty="0" err="1"/>
                        <a:t>particulièrement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lorsque</a:t>
                      </a:r>
                      <a:r>
                        <a:rPr sz="2000" b="1" dirty="0"/>
                        <a:t> le score </a:t>
                      </a:r>
                      <a:r>
                        <a:rPr sz="2000" b="1" dirty="0" err="1"/>
                        <a:t>calcique</a:t>
                      </a:r>
                      <a:r>
                        <a:rPr sz="2000" b="1" dirty="0"/>
                        <a:t> au scanner </a:t>
                      </a:r>
                      <a:r>
                        <a:rPr sz="2000" b="1" dirty="0" err="1"/>
                        <a:t>confirme</a:t>
                      </a:r>
                      <a:r>
                        <a:rPr sz="2000" b="1" dirty="0"/>
                        <a:t> le RA </a:t>
                      </a:r>
                      <a:r>
                        <a:rPr sz="2000" b="1" dirty="0" err="1"/>
                        <a:t>sévère</a:t>
                      </a:r>
                      <a:r>
                        <a:rPr sz="2000" b="1" dirty="0"/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altLang="en-US" sz="2400" b="1" dirty="0">
                          <a:sym typeface="+mn-ea"/>
                        </a:rPr>
                        <a:t>L’intervention </a:t>
                      </a:r>
                      <a:r>
                        <a:rPr lang="en-US" sz="2400" b="1" dirty="0" err="1">
                          <a:sym typeface="+mn-ea"/>
                        </a:rPr>
                        <a:t>est</a:t>
                      </a:r>
                      <a:r>
                        <a:rPr lang="en-US" sz="2400" b="1" dirty="0"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sym typeface="+mn-ea"/>
                        </a:rPr>
                        <a:t>recommandée</a:t>
                      </a:r>
                      <a:r>
                        <a:rPr lang="fr-FR" altLang="en-US" sz="2400" b="1" dirty="0">
                          <a:sym typeface="+mn-ea"/>
                        </a:rPr>
                        <a:t> c</a:t>
                      </a:r>
                      <a:r>
                        <a:rPr lang="en-US" sz="2400" b="1" dirty="0" err="1"/>
                        <a:t>hez</a:t>
                      </a:r>
                      <a:r>
                        <a:rPr lang="en-US" sz="2400" b="1" dirty="0"/>
                        <a:t> les patients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symptomatiques</a:t>
                      </a:r>
                      <a:r>
                        <a:rPr lang="en-US" sz="2400" b="1" dirty="0"/>
                        <a:t> </a:t>
                      </a:r>
                      <a:r>
                        <a:rPr lang="fr-FR" altLang="en-US" sz="2400" b="1" dirty="0"/>
                        <a:t>qui ont un</a:t>
                      </a:r>
                      <a:r>
                        <a:rPr lang="en-US" sz="2400" b="1" dirty="0"/>
                        <a:t> 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R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A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sévère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à 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bas flux, bas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grad</a:t>
                      </a:r>
                      <a:r>
                        <a:rPr lang="fr-FR" altLang="en-US" sz="2400" b="1" dirty="0" err="1">
                          <a:solidFill>
                            <a:srgbClr val="FFFF00"/>
                          </a:solidFill>
                        </a:rPr>
                        <a:t>ient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 et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une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F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EVG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réduite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en-US" sz="2400" b="1" dirty="0"/>
                        <a:t>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51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 err="1"/>
                        <a:t>L’intervention</a:t>
                      </a:r>
                      <a:r>
                        <a:rPr lang="en-US" sz="2000" b="1" dirty="0"/>
                        <a:t> doit </a:t>
                      </a:r>
                      <a:r>
                        <a:rPr lang="en-US" sz="2000" b="1" dirty="0" err="1"/>
                        <a:t>être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envisagée</a:t>
                      </a:r>
                      <a:r>
                        <a:rPr lang="en-US" sz="2000" b="1" dirty="0"/>
                        <a:t> chez les patients </a:t>
                      </a:r>
                      <a:r>
                        <a:rPr lang="en-US" sz="2000" b="1" dirty="0" err="1"/>
                        <a:t>symptomatiques</a:t>
                      </a:r>
                      <a:r>
                        <a:rPr lang="en-US" sz="2000" b="1" dirty="0"/>
                        <a:t> qui </a:t>
                      </a:r>
                      <a:r>
                        <a:rPr lang="en-US" sz="2000" b="1" dirty="0" err="1"/>
                        <a:t>ont</a:t>
                      </a:r>
                      <a:r>
                        <a:rPr lang="en-US" sz="2000" b="1" dirty="0"/>
                        <a:t> un RA à bas flux, bas gradient (&lt; 40 mm) avec FEVG </a:t>
                      </a:r>
                      <a:r>
                        <a:rPr lang="en-US" sz="2000" b="1" dirty="0" err="1"/>
                        <a:t>normale</a:t>
                      </a:r>
                      <a:r>
                        <a:rPr lang="en-US" sz="2000" b="1" dirty="0"/>
                        <a:t>, après</a:t>
                      </a:r>
                      <a:r>
                        <a:rPr lang="fr-FR" altLang="en-US" sz="2000" b="1" dirty="0"/>
                        <a:t> </a:t>
                      </a:r>
                      <a:r>
                        <a:rPr lang="en-US" sz="2000" b="1" dirty="0"/>
                        <a:t>confirmation </a:t>
                      </a:r>
                      <a:r>
                        <a:rPr lang="en-US" sz="2000" b="1" dirty="0" err="1"/>
                        <a:t>soigneuse</a:t>
                      </a:r>
                      <a:r>
                        <a:rPr lang="en-US" sz="2000" b="1" dirty="0"/>
                        <a:t> du RA </a:t>
                      </a:r>
                      <a:r>
                        <a:rPr lang="en-US" sz="2000" b="1" dirty="0" err="1"/>
                        <a:t>sévère</a:t>
                      </a:r>
                      <a:endParaRPr lang="en-U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 </a:t>
                      </a:r>
                      <a:r>
                        <a:rPr lang="fr-FR" altLang="en-US" sz="2400" b="1" dirty="0"/>
                        <a:t>L’</a:t>
                      </a:r>
                      <a:r>
                        <a:rPr lang="fr-FR" altLang="en-US" sz="2400" b="1" dirty="0" err="1"/>
                        <a:t>interventon</a:t>
                      </a:r>
                      <a:r>
                        <a:rPr lang="fr-FR" altLang="en-US" sz="2400" b="1" dirty="0"/>
                        <a:t> est 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recommandée</a:t>
                      </a:r>
                      <a:r>
                        <a:rPr lang="en-US" sz="2400" b="1" dirty="0"/>
                        <a:t> </a:t>
                      </a:r>
                      <a:r>
                        <a:rPr lang="fr-FR" altLang="en-US" sz="2400" b="1" dirty="0"/>
                        <a:t>c</a:t>
                      </a:r>
                      <a:r>
                        <a:rPr lang="en-US" sz="2400" b="1" dirty="0" err="1"/>
                        <a:t>hez</a:t>
                      </a:r>
                      <a:r>
                        <a:rPr lang="en-US" sz="2400" b="1" dirty="0"/>
                        <a:t> les patients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symptomatiques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présentant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un 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R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A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sévère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à 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bas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flux, bas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gradient avec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une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F</a:t>
                      </a:r>
                      <a:r>
                        <a:rPr lang="fr-FR" altLang="en-US" sz="2400" b="1" dirty="0">
                          <a:solidFill>
                            <a:srgbClr val="FFFF00"/>
                          </a:solidFill>
                        </a:rPr>
                        <a:t>EVG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</a:rPr>
                        <a:t>normale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20" y="527549"/>
            <a:ext cx="5181600" cy="1064871"/>
          </a:xfrm>
        </p:spPr>
        <p:txBody>
          <a:bodyPr>
            <a:noAutofit/>
          </a:bodyPr>
          <a:lstStyle/>
          <a:p>
            <a: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RÉTRÉCISSEMENT AORTIQUE</a:t>
            </a:r>
            <a:endParaRPr lang="fr-FR" altLang="en-US" b="1" u="sng" dirty="0"/>
          </a:p>
        </p:txBody>
      </p:sp>
      <p:pic>
        <p:nvPicPr>
          <p:cNvPr id="4" name="Content Placeholder 3" descr="R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39159" y="-140090"/>
            <a:ext cx="6246513" cy="67379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5106" y="1704022"/>
            <a:ext cx="39331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fr-FR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Indication d’intervention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062288" y="1768231"/>
            <a:ext cx="115288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ESC </a:t>
            </a:r>
            <a:r>
              <a:rPr lang="fr-FR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2017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Content Placeholder 3" descr="RA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460" y="2387600"/>
            <a:ext cx="4448183" cy="3657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63" y="1142719"/>
            <a:ext cx="10515600" cy="55787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Les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nouvelles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recommandations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américaines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mettent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l’accent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sur la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symptomatologie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dans les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rétrécissements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aortiques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(RA) avec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une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nouvelle classification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◾A :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risque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de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sténose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aortique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◾B :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sténose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aortique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progressive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◾C :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sténose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aortique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sévère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ASYMPTOMATIQUE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◾D :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sténose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aortique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sévère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SYMPTOMATIQUE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1A61DE-AC0D-448A-9B23-25C9C353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3" y="254643"/>
            <a:ext cx="11148695" cy="721553"/>
          </a:xfrm>
        </p:spPr>
        <p:txBody>
          <a:bodyPr>
            <a:noAutofit/>
          </a:bodyPr>
          <a:lstStyle/>
          <a:p>
            <a:pPr algn="ctr"/>
            <a: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RÉTRÉCISSEMENT AORTIQUE</a:t>
            </a:r>
            <a:endParaRPr lang="fr-FR" altLang="en-US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1169043"/>
            <a:ext cx="11478019" cy="5552432"/>
          </a:xfrm>
        </p:spPr>
        <p:txBody>
          <a:bodyPr>
            <a:normAutofit fontScale="7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Pour les patients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présentant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un RA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serré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symptomatique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, le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remplacement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valvulaire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aortique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est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indiqué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pour les 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◾ 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 à gradient </a:t>
            </a:r>
            <a:r>
              <a:rPr lang="en-US" sz="41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élevé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(Vmax &gt; 4 m/s et </a:t>
            </a:r>
            <a:r>
              <a:rPr lang="en-US" sz="41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Gmoy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&gt; 40 mmHg) : (grade I) AHA et ESC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◾ 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 à bas </a:t>
            </a:r>
            <a:r>
              <a:rPr lang="en-US" sz="41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débit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bas gradient + surface &lt; 1 cm2 + FEVG &lt; 50 % 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altLang="en-US" sz="4100" b="1" dirty="0">
                <a:latin typeface="Times New Roman" panose="02020603050405020304" charset="0"/>
                <a:cs typeface="Times New Roman" panose="02020603050405020304" charset="0"/>
              </a:rPr>
              <a:t>           - 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ESC :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si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réserve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contractile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excluant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les RA pseudo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sévères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(grade I)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altLang="en-US" sz="4100" b="1" dirty="0">
                <a:latin typeface="Times New Roman" panose="02020603050405020304" charset="0"/>
                <a:cs typeface="Times New Roman" panose="02020603050405020304" charset="0"/>
              </a:rPr>
              <a:t>           - 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AHA :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si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Vmax &gt; 4m/s,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quel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que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soit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le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débit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à </a:t>
            </a:r>
            <a:r>
              <a:rPr lang="en-US" sz="4100" b="1" dirty="0" err="1">
                <a:latin typeface="Times New Roman" panose="02020603050405020304" charset="0"/>
                <a:cs typeface="Times New Roman" panose="02020603050405020304" charset="0"/>
              </a:rPr>
              <a:t>l’écho</a:t>
            </a:r>
            <a:r>
              <a:rPr lang="en-US" sz="4100" b="1" dirty="0">
                <a:latin typeface="Times New Roman" panose="02020603050405020304" charset="0"/>
                <a:cs typeface="Times New Roman" panose="02020603050405020304" charset="0"/>
              </a:rPr>
              <a:t> de stress (grade I)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4CC2C8-E3F0-4AFB-B685-70DE4929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985" y="148100"/>
            <a:ext cx="7789763" cy="721553"/>
          </a:xfrm>
        </p:spPr>
        <p:txBody>
          <a:bodyPr>
            <a:noAutofit/>
          </a:bodyPr>
          <a:lstStyle/>
          <a:p>
            <a:pPr algn="ctr"/>
            <a: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RÉTRÉCISSEMENT AORTIQUE</a:t>
            </a:r>
            <a:endParaRPr lang="fr-FR" altLang="en-US" b="1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4" y="1536258"/>
            <a:ext cx="11148694" cy="50265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◾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 à bas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débit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bas gradient + surface &lt; 1 cm2 + FEVG &gt; 50 %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    -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ESC :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en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présence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d’un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faisceau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d’arguments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symptômes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typiques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âge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&gt; 70,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hypertrophie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ventriculaire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gauche, gradient à plus de 30 mmHg, surface &lt; 0,8 cm2, SVI &lt; 35 ml/min, score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calcique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positif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) (grade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IIa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en-US" b="1" dirty="0">
                <a:latin typeface="Times New Roman" panose="02020603050405020304" charset="0"/>
                <a:cs typeface="Times New Roman" panose="02020603050405020304" charset="0"/>
              </a:rPr>
              <a:t>    -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AHA :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si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surface &lt; 0,6 cm/m2 et SVI &lt; 35 ml/min et que le RA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est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la cause la plus probable des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symptômes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(grade 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505280-8647-439C-B257-6C3AA418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67" y="295154"/>
            <a:ext cx="8685624" cy="721553"/>
          </a:xfrm>
        </p:spPr>
        <p:txBody>
          <a:bodyPr>
            <a:noAutofit/>
          </a:bodyPr>
          <a:lstStyle/>
          <a:p>
            <a:pPr algn="ctr"/>
            <a: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RÉTRÉCISSEMENT AORTIQUE</a:t>
            </a:r>
            <a:endParaRPr lang="fr-FR" altLang="en-US" b="1" u="sn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470990"/>
            <a:ext cx="11953461" cy="474427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◾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Les patients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devant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bénéficier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d’un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autre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geste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de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chirurgie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cardiaque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(grade I, AHA et ESC)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◾ Les patients à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faible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risque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chirurgical avec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critères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de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sévérité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Vmax &gt; 5m/s, BNP &gt; 3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fois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la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normale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, progression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rapide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de la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maladie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(Vmax &gt; 0,3 m/s / an) (grade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IIa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AHA), HTAP (grade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IIa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ESC)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◾ Les patients avec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une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FEVG &lt; 60 % sur 3 examens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d’imagerie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successifs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(grade IIb AHA)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BFF9FA-EC58-4C58-AA63-9238A1EA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939" y="281954"/>
            <a:ext cx="8148579" cy="721553"/>
          </a:xfrm>
        </p:spPr>
        <p:txBody>
          <a:bodyPr>
            <a:noAutofit/>
          </a:bodyPr>
          <a:lstStyle/>
          <a:p>
            <a: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RÉTRÉCISSEMENT AORTIQUE</a:t>
            </a:r>
            <a:endParaRPr lang="fr-FR" altLang="en-US" b="1" u="sn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8481" y="46355"/>
            <a:ext cx="8737600" cy="68116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84299" y="2474441"/>
            <a:ext cx="1204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ESC </a:t>
            </a:r>
            <a:r>
              <a:rPr lang="fr-FR" altLang="en-US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2017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05130" y="1579245"/>
            <a:ext cx="383951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fr-FR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Indication d’intervention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59B8F9-27C5-4820-A84C-35F34C3886BB}"/>
              </a:ext>
            </a:extLst>
          </p:cNvPr>
          <p:cNvSpPr txBox="1">
            <a:spLocks/>
          </p:cNvSpPr>
          <p:nvPr/>
        </p:nvSpPr>
        <p:spPr>
          <a:xfrm>
            <a:off x="205105" y="136525"/>
            <a:ext cx="3562985" cy="1442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INSUFFISANCE </a:t>
            </a:r>
          </a:p>
          <a:p>
            <a: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AORTIQUE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 VHD 2017_ESC_FinalVersion-For Web0001.jpg">
            <a:extLst>
              <a:ext uri="{FF2B5EF4-FFF2-40B4-BE49-F238E27FC236}">
                <a16:creationId xmlns:a16="http://schemas.microsoft.com/office/drawing/2014/main" id="{E9B3103F-FFBA-465A-9781-A3CFE7FE3E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185"/>
            <a:ext cx="11921924" cy="62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0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5459" y="451485"/>
            <a:ext cx="7006542" cy="6277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" y="0"/>
            <a:ext cx="10515600" cy="1325563"/>
          </a:xfrm>
        </p:spPr>
        <p:txBody>
          <a:bodyPr>
            <a:normAutofit/>
          </a:bodyPr>
          <a:lstStyle/>
          <a:p>
            <a: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RÉTRÉCISSEMENT</a:t>
            </a:r>
            <a:b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 MITRAL</a:t>
            </a:r>
          </a:p>
        </p:txBody>
      </p:sp>
      <p:pic>
        <p:nvPicPr>
          <p:cNvPr id="3" name="Content Placeholder 2" descr="IM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0335" y="2252345"/>
            <a:ext cx="4815205" cy="32391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71595" y="225425"/>
            <a:ext cx="6027645" cy="6492875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868" t="39244" r="25735" b="27466"/>
          <a:stretch>
            <a:fillRect/>
          </a:stretch>
        </p:blipFill>
        <p:spPr>
          <a:xfrm>
            <a:off x="345231" y="2033270"/>
            <a:ext cx="5181600" cy="2791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06CCDD-6AD1-4AA3-8EC7-F8316D01B59E}"/>
              </a:ext>
            </a:extLst>
          </p:cNvPr>
          <p:cNvSpPr txBox="1">
            <a:spLocks/>
          </p:cNvSpPr>
          <p:nvPr/>
        </p:nvSpPr>
        <p:spPr>
          <a:xfrm>
            <a:off x="205105" y="136525"/>
            <a:ext cx="4239573" cy="1541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INSUFFISANCE </a:t>
            </a:r>
          </a:p>
          <a:p>
            <a:r>
              <a:rPr lang="fr-FR" altLang="en-US" sz="36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MITRALE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INSUFFISANCE </a:t>
            </a:r>
            <a:b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altLang="en-US" sz="44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MITRALE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0820141"/>
              </p:ext>
            </p:extLst>
          </p:nvPr>
        </p:nvGraphicFramePr>
        <p:xfrm>
          <a:off x="170815" y="1325563"/>
          <a:ext cx="7303770" cy="564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altLang="en-US" sz="2000" b="1" dirty="0"/>
                    </a:p>
                    <a:p>
                      <a:pPr algn="ctr">
                        <a:buNone/>
                      </a:pPr>
                      <a:r>
                        <a:rPr lang="fr-FR" altLang="en-US" sz="2800" b="1" dirty="0"/>
                        <a:t>ESC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altLang="en-US" sz="2000" dirty="0"/>
                    </a:p>
                    <a:p>
                      <a:pPr algn="ctr">
                        <a:buNone/>
                      </a:pPr>
                      <a:r>
                        <a:rPr lang="fr-FR" altLang="en-US" sz="2800" dirty="0"/>
                        <a:t>ACC/AHA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8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b="1" dirty="0"/>
                        <a:t>Une </a:t>
                      </a:r>
                      <a:r>
                        <a:rPr lang="en-US" sz="2000" b="1" dirty="0" err="1"/>
                        <a:t>réparation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percutanée</a:t>
                      </a:r>
                      <a:r>
                        <a:rPr lang="en-US" sz="2000" b="1" dirty="0"/>
                        <a:t> bord à bord </a:t>
                      </a:r>
                      <a:r>
                        <a:rPr lang="en-US" sz="2000" b="1" dirty="0" err="1"/>
                        <a:t>peut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être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envisagée</a:t>
                      </a:r>
                      <a:r>
                        <a:rPr lang="en-US" sz="2000" b="1" dirty="0"/>
                        <a:t> chez les patients qui </a:t>
                      </a:r>
                      <a:r>
                        <a:rPr lang="en-US" sz="2000" b="1" dirty="0" err="1"/>
                        <a:t>ont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une</a:t>
                      </a:r>
                      <a:r>
                        <a:rPr lang="en-US" sz="2000" b="1" dirty="0"/>
                        <a:t> IM </a:t>
                      </a:r>
                      <a:r>
                        <a:rPr lang="en-US" sz="2000" b="1" dirty="0" err="1"/>
                        <a:t>primaire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sévère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symptomatique</a:t>
                      </a:r>
                      <a:r>
                        <a:rPr lang="en-US" sz="2000" b="1" dirty="0"/>
                        <a:t>, qui </a:t>
                      </a:r>
                      <a:r>
                        <a:rPr lang="en-US" sz="2000" b="1" dirty="0" err="1"/>
                        <a:t>ont</a:t>
                      </a:r>
                      <a:r>
                        <a:rPr lang="en-US" sz="2000" b="1" dirty="0"/>
                        <a:t> les</a:t>
                      </a:r>
                      <a:r>
                        <a:rPr lang="fr-FR" altLang="en-US" sz="2000" b="1" dirty="0"/>
                        <a:t> </a:t>
                      </a:r>
                      <a:r>
                        <a:rPr lang="en-US" sz="2000" b="1" dirty="0" err="1"/>
                        <a:t>critères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échocardiographiques</a:t>
                      </a:r>
                      <a:r>
                        <a:rPr lang="en-US" sz="2000" b="1" dirty="0"/>
                        <a:t> et qui </a:t>
                      </a:r>
                      <a:r>
                        <a:rPr lang="en-US" sz="2000" b="1" dirty="0" err="1"/>
                        <a:t>sont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considérés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comme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inopérables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ou</a:t>
                      </a:r>
                      <a:r>
                        <a:rPr lang="en-US" sz="2000" b="1" dirty="0"/>
                        <a:t> à </a:t>
                      </a:r>
                      <a:r>
                        <a:rPr lang="en-US" sz="2000" b="1" dirty="0" err="1"/>
                        <a:t>risque</a:t>
                      </a:r>
                      <a:r>
                        <a:rPr lang="en-US" sz="2000" b="1" dirty="0"/>
                        <a:t> chirurgical </a:t>
                      </a:r>
                      <a:r>
                        <a:rPr lang="en-US" sz="2000" b="1" dirty="0" err="1"/>
                        <a:t>élevé</a:t>
                      </a:r>
                      <a:r>
                        <a:rPr lang="en-US" sz="2000" b="1" dirty="0"/>
                        <a:t> par </a:t>
                      </a:r>
                      <a:r>
                        <a:rPr lang="en-US" sz="2000" b="1" dirty="0" err="1"/>
                        <a:t>l’équipe</a:t>
                      </a:r>
                      <a:r>
                        <a:rPr lang="en-US" sz="2000" b="1" dirty="0"/>
                        <a:t> valves, </a:t>
                      </a:r>
                      <a:r>
                        <a:rPr lang="en-US" sz="2000" b="1" dirty="0" err="1"/>
                        <a:t>en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évitant</a:t>
                      </a:r>
                      <a:r>
                        <a:rPr lang="en-US" sz="2000" b="1" dirty="0"/>
                        <a:t> un</a:t>
                      </a:r>
                      <a:r>
                        <a:rPr lang="fr-FR" altLang="en-US" sz="2000" b="1" dirty="0"/>
                        <a:t> </a:t>
                      </a:r>
                      <a:r>
                        <a:rPr lang="en-US" sz="2000" b="1" dirty="0" err="1"/>
                        <a:t>traitement</a:t>
                      </a:r>
                      <a:r>
                        <a:rPr lang="en-US" sz="2000" b="1" dirty="0"/>
                        <a:t> futile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2000" b="1" dirty="0">
                          <a:sym typeface="+mn-ea"/>
                        </a:rPr>
                        <a:t>Une </a:t>
                      </a:r>
                      <a:r>
                        <a:rPr lang="en-US" sz="2000" b="1" dirty="0" err="1">
                          <a:sym typeface="+mn-ea"/>
                        </a:rPr>
                        <a:t>réparation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percutanée</a:t>
                      </a:r>
                      <a:r>
                        <a:rPr lang="en-US" sz="2000" b="1" dirty="0">
                          <a:sym typeface="+mn-ea"/>
                        </a:rPr>
                        <a:t> bord à bord </a:t>
                      </a:r>
                      <a:r>
                        <a:rPr lang="fr-FR" altLang="en-US" sz="2000" b="1" dirty="0">
                          <a:sym typeface="+mn-ea"/>
                        </a:rPr>
                        <a:t>doit </a:t>
                      </a:r>
                      <a:r>
                        <a:rPr lang="en-US" sz="2000" b="1" dirty="0" err="1">
                          <a:sym typeface="+mn-ea"/>
                        </a:rPr>
                        <a:t>être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envisagée</a:t>
                      </a:r>
                      <a:r>
                        <a:rPr lang="en-US" sz="2000" b="1" dirty="0">
                          <a:sym typeface="+mn-ea"/>
                        </a:rPr>
                        <a:t> chez les patients qui </a:t>
                      </a:r>
                      <a:r>
                        <a:rPr lang="en-US" sz="2000" b="1" dirty="0" err="1">
                          <a:sym typeface="+mn-ea"/>
                        </a:rPr>
                        <a:t>ont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une</a:t>
                      </a:r>
                      <a:r>
                        <a:rPr lang="en-US" sz="2000" b="1" dirty="0">
                          <a:sym typeface="+mn-ea"/>
                        </a:rPr>
                        <a:t> IM </a:t>
                      </a:r>
                      <a:r>
                        <a:rPr lang="en-US" sz="2000" b="1" dirty="0" err="1">
                          <a:sym typeface="+mn-ea"/>
                        </a:rPr>
                        <a:t>primaire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sévère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symptomatique</a:t>
                      </a:r>
                      <a:r>
                        <a:rPr lang="en-US" sz="2000" b="1" dirty="0">
                          <a:sym typeface="+mn-ea"/>
                        </a:rPr>
                        <a:t>, qui </a:t>
                      </a:r>
                      <a:r>
                        <a:rPr lang="en-US" sz="2000" b="1" dirty="0" err="1">
                          <a:sym typeface="+mn-ea"/>
                        </a:rPr>
                        <a:t>ont</a:t>
                      </a:r>
                      <a:r>
                        <a:rPr lang="en-US" sz="2000" b="1" dirty="0">
                          <a:sym typeface="+mn-ea"/>
                        </a:rPr>
                        <a:t> les</a:t>
                      </a:r>
                      <a:r>
                        <a:rPr lang="fr-FR" alt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critères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échocardiographiques</a:t>
                      </a:r>
                      <a:r>
                        <a:rPr lang="en-US" sz="2000" b="1" dirty="0">
                          <a:sym typeface="+mn-ea"/>
                        </a:rPr>
                        <a:t> et qui </a:t>
                      </a:r>
                      <a:r>
                        <a:rPr lang="en-US" sz="2000" b="1" dirty="0" err="1">
                          <a:sym typeface="+mn-ea"/>
                        </a:rPr>
                        <a:t>sont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considérés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comme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inopérables</a:t>
                      </a:r>
                      <a:r>
                        <a:rPr lang="en-US" sz="2000" b="1" dirty="0">
                          <a:sym typeface="+mn-ea"/>
                        </a:rPr>
                        <a:t> </a:t>
                      </a:r>
                      <a:r>
                        <a:rPr lang="en-US" sz="2000" b="1" dirty="0" err="1">
                          <a:sym typeface="+mn-ea"/>
                        </a:rPr>
                        <a:t>ou</a:t>
                      </a:r>
                      <a:r>
                        <a:rPr lang="en-US" sz="2000" b="1" dirty="0">
                          <a:sym typeface="+mn-ea"/>
                        </a:rPr>
                        <a:t> à </a:t>
                      </a:r>
                      <a:r>
                        <a:rPr lang="en-US" sz="2000" b="1" dirty="0" err="1">
                          <a:sym typeface="+mn-ea"/>
                        </a:rPr>
                        <a:t>risque</a:t>
                      </a:r>
                      <a:r>
                        <a:rPr lang="en-US" sz="2000" b="1" dirty="0">
                          <a:sym typeface="+mn-ea"/>
                        </a:rPr>
                        <a:t> chirurgical </a:t>
                      </a:r>
                      <a:r>
                        <a:rPr lang="en-US" sz="2000" b="1" dirty="0" err="1">
                          <a:sym typeface="+mn-ea"/>
                        </a:rPr>
                        <a:t>élevé</a:t>
                      </a:r>
                      <a:r>
                        <a:rPr lang="en-US" sz="2000" b="1" dirty="0">
                          <a:sym typeface="+mn-ea"/>
                        </a:rPr>
                        <a:t> par </a:t>
                      </a:r>
                      <a:r>
                        <a:rPr lang="en-US" sz="2000" b="1" dirty="0" err="1">
                          <a:sym typeface="+mn-ea"/>
                        </a:rPr>
                        <a:t>l’équipe</a:t>
                      </a:r>
                      <a:r>
                        <a:rPr lang="en-US" sz="2000" b="1" dirty="0">
                          <a:sym typeface="+mn-ea"/>
                        </a:rPr>
                        <a:t> valves</a:t>
                      </a:r>
                      <a:r>
                        <a:rPr lang="fr-FR" altLang="en-US" sz="2000" b="1" dirty="0">
                          <a:sym typeface="+mn-ea"/>
                        </a:rPr>
                        <a:t> et dont </a:t>
                      </a:r>
                      <a:r>
                        <a:rPr lang="en-US" sz="2000" b="1" dirty="0" err="1"/>
                        <a:t>l’anatomie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est</a:t>
                      </a:r>
                      <a:r>
                        <a:rPr lang="en-US" sz="2000" b="1" dirty="0"/>
                        <a:t> favorable à la </a:t>
                      </a:r>
                      <a:r>
                        <a:rPr lang="en-US" sz="2000" b="1" dirty="0" err="1"/>
                        <a:t>procédure</a:t>
                      </a:r>
                      <a:r>
                        <a:rPr lang="en-US" sz="2000" b="1" dirty="0"/>
                        <a:t> de </a:t>
                      </a:r>
                      <a:r>
                        <a:rPr lang="en-US" sz="2000" b="1" dirty="0" err="1"/>
                        <a:t>réparation</a:t>
                      </a:r>
                      <a:r>
                        <a:rPr lang="fr-FR" altLang="en-US" sz="2000" b="1" dirty="0"/>
                        <a:t> e</a:t>
                      </a:r>
                      <a:r>
                        <a:rPr lang="en-US" sz="2000" b="1" dirty="0"/>
                        <a:t>t </a:t>
                      </a:r>
                      <a:r>
                        <a:rPr lang="en-US" sz="2000" b="1" dirty="0" err="1"/>
                        <a:t>l’espérance</a:t>
                      </a:r>
                      <a:r>
                        <a:rPr lang="en-US" sz="2000" b="1" dirty="0"/>
                        <a:t> de vie du patient </a:t>
                      </a:r>
                      <a:r>
                        <a:rPr lang="en-US" sz="2000" b="1" dirty="0" err="1"/>
                        <a:t>est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d’au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moins</a:t>
                      </a:r>
                      <a:r>
                        <a:rPr lang="en-US" sz="2000" b="1" dirty="0"/>
                        <a:t> 1 </a:t>
                      </a:r>
                      <a:r>
                        <a:rPr lang="fr-FR" altLang="en-US" sz="2000" b="1" dirty="0"/>
                        <a:t>an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Content Placeholder 4" descr="IM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7640" y="288290"/>
            <a:ext cx="3787140" cy="3319780"/>
          </a:xfrm>
          <a:prstGeom prst="rect">
            <a:avLst/>
          </a:prstGeom>
        </p:spPr>
      </p:pic>
      <p:pic>
        <p:nvPicPr>
          <p:cNvPr id="6" name="Picture 5" descr="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785" y="3838575"/>
            <a:ext cx="3703955" cy="28848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8970" cy="4351655"/>
          </a:xfrm>
        </p:spPr>
        <p:txBody>
          <a:bodyPr>
            <a:normAutofit fontScale="97500"/>
          </a:bodyPr>
          <a:lstStyle/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B3E8A3-C8AA-4AFB-AB90-E0A19E76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0" y="2841472"/>
            <a:ext cx="10948669" cy="157143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CRITERES D’ELIGIBILITE A LA CHIRURGIE VALVULAIRE : COMPARAISON ENTRE </a:t>
            </a:r>
            <a:b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RECOS ESC 2017 ET ESC 2021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91818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2954944"/>
            <a:ext cx="10291916" cy="1325563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Algerian" panose="04020705040A02060702" pitchFamily="82" charset="0"/>
              </a:rPr>
              <a:t>Régurgitation aortique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3952288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4029922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10"/>
            <a:ext cx="1759924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831" y="215517"/>
            <a:ext cx="1759924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13" y="109947"/>
            <a:ext cx="25146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55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-127467"/>
            <a:ext cx="10291916" cy="1325563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Algerian" panose="04020705040A02060702" pitchFamily="82" charset="0"/>
              </a:rPr>
              <a:t>Critères de sévérité d’une IA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8698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9475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63677" y="1420764"/>
            <a:ext cx="318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u="sng" dirty="0">
                <a:solidFill>
                  <a:srgbClr val="FF0000"/>
                </a:solidFill>
              </a:rPr>
              <a:t>Evaluation qualitative</a:t>
            </a:r>
          </a:p>
          <a:p>
            <a:endParaRPr lang="fr-FR" sz="2200" b="1" i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4326897" y="1420764"/>
            <a:ext cx="3769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u="sng" dirty="0">
                <a:solidFill>
                  <a:srgbClr val="FF0000"/>
                </a:solidFill>
              </a:rPr>
              <a:t>Evaluation </a:t>
            </a:r>
            <a:r>
              <a:rPr lang="fr-FR" sz="2200" b="1" i="1" u="sng" dirty="0" err="1">
                <a:solidFill>
                  <a:srgbClr val="FF0000"/>
                </a:solidFill>
              </a:rPr>
              <a:t>Sémi</a:t>
            </a:r>
            <a:r>
              <a:rPr lang="fr-FR" sz="2200" b="1" i="1" u="sng" dirty="0">
                <a:solidFill>
                  <a:srgbClr val="FF0000"/>
                </a:solidFill>
              </a:rPr>
              <a:t>-quantitative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91717" y="1420764"/>
            <a:ext cx="3185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u="sng" dirty="0">
                <a:solidFill>
                  <a:srgbClr val="FF0000"/>
                </a:solidFill>
              </a:rPr>
              <a:t>Evaluation quantitative</a:t>
            </a:r>
          </a:p>
          <a:p>
            <a:endParaRPr lang="fr-FR" sz="2000" b="1" i="1" u="sng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97" y="2366373"/>
            <a:ext cx="2531103" cy="1524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97" y="4734855"/>
            <a:ext cx="2698956" cy="196091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326897" y="4365523"/>
            <a:ext cx="26989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Largeur  VC &gt; 6 mm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26897" y="2035277"/>
            <a:ext cx="253110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PHT &lt; 200 ms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826" y="2404609"/>
            <a:ext cx="3426542" cy="219881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463817" y="2012764"/>
            <a:ext cx="341355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SOR≥ 30 mm2 ; VR ≥ 60 </a:t>
            </a:r>
            <a:r>
              <a:rPr lang="fr-FR" b="1" dirty="0" err="1">
                <a:solidFill>
                  <a:schemeClr val="bg1"/>
                </a:solidFill>
              </a:rPr>
              <a:t>mL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424138" y="4687142"/>
            <a:ext cx="341355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Dilatation VG DTDVG ou DTS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08977" y="1968846"/>
            <a:ext cx="290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Morphologie valvulaire : </a:t>
            </a:r>
            <a:r>
              <a:rPr lang="fr-FR" dirty="0"/>
              <a:t>défaut de coaptation large</a:t>
            </a:r>
          </a:p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76121" y="2719123"/>
            <a:ext cx="318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Inversion holodiastolique du flux dans l’aorte descendante</a:t>
            </a:r>
          </a:p>
          <a:p>
            <a:r>
              <a:rPr lang="fr-FR" b="1" dirty="0"/>
              <a:t>Vélocité télédiastolique &gt; 20 cm/s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03784" y="6170113"/>
            <a:ext cx="290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Flux de régurgitation dense au Doppler continu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89" y="3993146"/>
            <a:ext cx="3034269" cy="212707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826" y="5140194"/>
            <a:ext cx="3386863" cy="15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25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-127467"/>
            <a:ext cx="10291916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Régurgitation aortique sévère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8698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9475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" y="1389823"/>
            <a:ext cx="11013781" cy="38163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90503" y="1001322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100161" y="932496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090152" y="4300647"/>
            <a:ext cx="5117690" cy="13863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Chirurgie </a:t>
            </a:r>
            <a:r>
              <a:rPr lang="fr-FR" sz="2800" b="1" u="sng" dirty="0"/>
              <a:t>formelle</a:t>
            </a:r>
            <a:r>
              <a:rPr lang="fr-FR" sz="2800" dirty="0"/>
              <a:t> si FEVG au repos ≤ 50% </a:t>
            </a:r>
            <a:r>
              <a:rPr lang="fr-FR" sz="2800" b="1" u="sng" dirty="0">
                <a:solidFill>
                  <a:srgbClr val="FFC000"/>
                </a:solidFill>
              </a:rPr>
              <a:t>(Classe I)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3265" y="1370654"/>
            <a:ext cx="4054577" cy="546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946787" y="1917290"/>
            <a:ext cx="206478" cy="2383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48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-127467"/>
            <a:ext cx="10291916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Régurgitation aortique sévère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8698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9475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" y="1389823"/>
            <a:ext cx="11013781" cy="38163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90503" y="1001322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100161" y="932496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090152" y="4300647"/>
            <a:ext cx="5117690" cy="13863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Chirurgie </a:t>
            </a:r>
            <a:r>
              <a:rPr lang="fr-FR" sz="2800" b="1" u="sng" dirty="0"/>
              <a:t>souhaitable</a:t>
            </a:r>
            <a:r>
              <a:rPr lang="fr-FR" sz="2800" dirty="0"/>
              <a:t> si FEVG au repos </a:t>
            </a:r>
            <a:r>
              <a:rPr lang="fr-FR" sz="2800" baseline="0" dirty="0"/>
              <a:t>&gt; </a:t>
            </a:r>
            <a:r>
              <a:rPr lang="fr-FR" sz="2800" dirty="0"/>
              <a:t>50% </a:t>
            </a:r>
            <a:r>
              <a:rPr lang="fr-FR" sz="2800" b="1" dirty="0">
                <a:solidFill>
                  <a:srgbClr val="FFC000"/>
                </a:solidFill>
              </a:rPr>
              <a:t>et</a:t>
            </a:r>
            <a:r>
              <a:rPr lang="fr-FR" sz="2800" dirty="0"/>
              <a:t> VG dilaté </a:t>
            </a:r>
            <a:r>
              <a:rPr lang="fr-FR" sz="2800" b="1" u="sng" dirty="0">
                <a:solidFill>
                  <a:srgbClr val="FFC000"/>
                </a:solidFill>
              </a:rPr>
              <a:t>(Classe </a:t>
            </a:r>
            <a:r>
              <a:rPr lang="fr-FR" sz="2800" b="1" u="sng" dirty="0" err="1">
                <a:solidFill>
                  <a:srgbClr val="FFC000"/>
                </a:solidFill>
              </a:rPr>
              <a:t>IIa</a:t>
            </a:r>
            <a:r>
              <a:rPr lang="fr-FR" sz="2800" b="1" u="sng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6743" y="1952806"/>
            <a:ext cx="4054577" cy="138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946787" y="3339575"/>
            <a:ext cx="443716" cy="961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38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-127467"/>
            <a:ext cx="10291916" cy="1325563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Algerian" panose="04020705040A02060702" pitchFamily="82" charset="0"/>
              </a:rPr>
              <a:t>Régurgitation aortique sévère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8698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9475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" y="1389823"/>
            <a:ext cx="11013781" cy="38163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90503" y="1001322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100161" y="932496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746347" y="4621218"/>
            <a:ext cx="5660220" cy="13863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Chirurgie </a:t>
            </a:r>
            <a:r>
              <a:rPr lang="fr-FR" sz="2200" b="1" u="sng" dirty="0"/>
              <a:t>formelle</a:t>
            </a:r>
            <a:r>
              <a:rPr lang="fr-FR" sz="2200" dirty="0"/>
              <a:t> si FEVG au repos ≤</a:t>
            </a:r>
            <a:r>
              <a:rPr lang="fr-FR" sz="2200" baseline="0" dirty="0"/>
              <a:t> </a:t>
            </a:r>
            <a:r>
              <a:rPr lang="fr-FR" sz="2200" dirty="0"/>
              <a:t>50% </a:t>
            </a:r>
            <a:r>
              <a:rPr lang="fr-FR" sz="2200" b="1" i="1" u="sng" dirty="0">
                <a:solidFill>
                  <a:srgbClr val="FFC000"/>
                </a:solidFill>
              </a:rPr>
              <a:t>ou</a:t>
            </a:r>
            <a:r>
              <a:rPr lang="fr-FR" sz="2200" dirty="0"/>
              <a:t> VG dilaté (DTS &gt;50mm ou indexé &gt; 25 mm/m2 (patient de faible corpulence) </a:t>
            </a:r>
            <a:r>
              <a:rPr lang="fr-FR" sz="2200" b="1" u="sng" dirty="0">
                <a:solidFill>
                  <a:srgbClr val="FFC000"/>
                </a:solidFill>
              </a:rPr>
              <a:t>(Classe I)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55916" y="1380339"/>
            <a:ext cx="4054577" cy="138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592529" y="1631700"/>
            <a:ext cx="463388" cy="3073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14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4781" y="-116233"/>
            <a:ext cx="10291916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Régurgitation aortique sévère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8698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9475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" y="1389823"/>
            <a:ext cx="11013781" cy="38163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90503" y="1001322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100161" y="932496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934929" y="5024241"/>
            <a:ext cx="5871329" cy="17305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: Chirurgie </a:t>
            </a:r>
            <a:r>
              <a:rPr lang="fr-FR" sz="2000" b="1" i="1" u="sng" dirty="0">
                <a:solidFill>
                  <a:srgbClr val="FFC000"/>
                </a:solidFill>
              </a:rPr>
              <a:t>pourrait </a:t>
            </a:r>
            <a:r>
              <a:rPr lang="fr-FR" sz="2000" b="1" i="1" u="sng" dirty="0" err="1">
                <a:solidFill>
                  <a:srgbClr val="FFC000"/>
                </a:solidFill>
              </a:rPr>
              <a:t>etre</a:t>
            </a:r>
            <a:r>
              <a:rPr lang="fr-FR" sz="2000" b="1" i="1" u="sng" dirty="0">
                <a:solidFill>
                  <a:srgbClr val="FFC000"/>
                </a:solidFill>
              </a:rPr>
              <a:t> considérée</a:t>
            </a:r>
            <a:r>
              <a:rPr lang="fr-FR" sz="2000" dirty="0"/>
              <a:t> même avec un VG moins dilaté DTS &gt; 20 mm/m2  </a:t>
            </a:r>
            <a:r>
              <a:rPr lang="fr-FR" sz="2000" b="1" i="1" u="sng" dirty="0">
                <a:solidFill>
                  <a:srgbClr val="FFC000"/>
                </a:solidFill>
              </a:rPr>
              <a:t>ou</a:t>
            </a:r>
            <a:r>
              <a:rPr lang="fr-FR" sz="2000" dirty="0"/>
              <a:t> FEVG ≤ 55%  si risque chirurgical faible </a:t>
            </a:r>
            <a:r>
              <a:rPr lang="fr-FR" sz="2000" b="1" u="sng" dirty="0">
                <a:solidFill>
                  <a:srgbClr val="FFC000"/>
                </a:solidFill>
              </a:rPr>
              <a:t>(Classe </a:t>
            </a:r>
            <a:r>
              <a:rPr lang="fr-FR" sz="2000" b="1" u="sng" dirty="0" err="1">
                <a:solidFill>
                  <a:srgbClr val="FFC000"/>
                </a:solidFill>
              </a:rPr>
              <a:t>IIb</a:t>
            </a:r>
            <a:r>
              <a:rPr lang="fr-FR" sz="2000" b="1" u="sng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55916" y="3061651"/>
            <a:ext cx="4054577" cy="138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958348" y="3952568"/>
            <a:ext cx="1097568" cy="1052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8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F7BF4F-3E67-4C73-8562-C71914B93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-567159"/>
            <a:ext cx="10776777" cy="74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9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870" y="2630478"/>
            <a:ext cx="10288929" cy="1325563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Aortique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3627822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3705456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2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213" y="-127467"/>
            <a:ext cx="11852787" cy="1325563"/>
          </a:xfrm>
        </p:spPr>
        <p:txBody>
          <a:bodyPr>
            <a:normAutofit/>
          </a:bodyPr>
          <a:lstStyle/>
          <a:p>
            <a:r>
              <a:rPr lang="fr-FR" sz="3200" b="1" i="1" dirty="0">
                <a:latin typeface="Algerian" panose="04020705040A02060702" pitchFamily="82" charset="0"/>
              </a:rPr>
              <a:t>Critère échographique de sévérité d’une sténose Aortique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17959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13923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97677" y="1500947"/>
            <a:ext cx="318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 err="1">
                <a:solidFill>
                  <a:srgbClr val="FF0000"/>
                </a:solidFill>
              </a:rPr>
              <a:t>Vmax</a:t>
            </a:r>
            <a:r>
              <a:rPr lang="fr-FR" sz="3200" b="1" i="1" u="sng" dirty="0">
                <a:solidFill>
                  <a:srgbClr val="FF0000"/>
                </a:solidFill>
              </a:rPr>
              <a:t> &gt; 4 m/s</a:t>
            </a:r>
          </a:p>
          <a:p>
            <a:endParaRPr lang="fr-FR" sz="2200" b="1" i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663677" y="3102080"/>
            <a:ext cx="3769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>
                <a:solidFill>
                  <a:srgbClr val="FF0000"/>
                </a:solidFill>
              </a:rPr>
              <a:t>Gradient valvulaire moyenne ≥ 40 mmHg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7676" y="5196351"/>
            <a:ext cx="53947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>
                <a:solidFill>
                  <a:srgbClr val="FF0000"/>
                </a:solidFill>
              </a:rPr>
              <a:t>Surface valvulaire </a:t>
            </a:r>
            <a:r>
              <a:rPr lang="fr-FR" sz="3200" b="1" i="1" u="sng" dirty="0" err="1">
                <a:solidFill>
                  <a:srgbClr val="FF0000"/>
                </a:solidFill>
              </a:rPr>
              <a:t>Ao</a:t>
            </a:r>
            <a:r>
              <a:rPr lang="fr-FR" sz="3200" b="1" i="1" u="sng" dirty="0">
                <a:solidFill>
                  <a:srgbClr val="FF0000"/>
                </a:solidFill>
              </a:rPr>
              <a:t> ≤ 1 cm2 ou 0,6 cm2/m2</a:t>
            </a:r>
          </a:p>
          <a:p>
            <a:endParaRPr lang="fr-FR" sz="22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9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-127467"/>
            <a:ext cx="10291916" cy="1325563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aortique symptomatique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8698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9475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95535" y="1258970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1212061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3" y="1875929"/>
            <a:ext cx="11901163" cy="2971576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2890684" y="5005072"/>
            <a:ext cx="5871329" cy="17305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</a:t>
            </a:r>
            <a:r>
              <a:rPr lang="fr-FR" sz="2400" dirty="0"/>
              <a:t>: Révision de la définition du caractère sévère : </a:t>
            </a:r>
            <a:r>
              <a:rPr lang="fr-FR" sz="2400" b="1" dirty="0">
                <a:solidFill>
                  <a:srgbClr val="FFC000"/>
                </a:solidFill>
              </a:rPr>
              <a:t>3 critères au lieu de 2 (</a:t>
            </a:r>
            <a:r>
              <a:rPr lang="fr-FR" sz="2400" b="1" dirty="0" err="1">
                <a:solidFill>
                  <a:srgbClr val="FFC000"/>
                </a:solidFill>
              </a:rPr>
              <a:t>Gmoyen</a:t>
            </a:r>
            <a:r>
              <a:rPr lang="fr-FR" sz="2400" b="1" dirty="0">
                <a:solidFill>
                  <a:srgbClr val="FFC000"/>
                </a:solidFill>
              </a:rPr>
              <a:t> ;  </a:t>
            </a:r>
            <a:r>
              <a:rPr lang="fr-FR" sz="2400" b="1" dirty="0" err="1">
                <a:solidFill>
                  <a:srgbClr val="FFC000"/>
                </a:solidFill>
              </a:rPr>
              <a:t>Vmax</a:t>
            </a:r>
            <a:r>
              <a:rPr lang="fr-FR" sz="2400" b="1" dirty="0">
                <a:solidFill>
                  <a:srgbClr val="FFC000"/>
                </a:solidFill>
              </a:rPr>
              <a:t> et Surface aortique)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958348" y="3630767"/>
            <a:ext cx="707923" cy="1374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268361" y="1829020"/>
            <a:ext cx="10736825" cy="17548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292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-127467"/>
            <a:ext cx="10291916" cy="1325563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aortique asymptomatique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8698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9475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95535" y="1258970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1212061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3" y="1875929"/>
            <a:ext cx="11901163" cy="2971576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320232" y="5009031"/>
            <a:ext cx="5871329" cy="17305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</a:t>
            </a:r>
            <a:r>
              <a:rPr lang="fr-FR" sz="2400" dirty="0"/>
              <a:t>: </a:t>
            </a:r>
            <a:r>
              <a:rPr lang="fr-FR" sz="2400" dirty="0">
                <a:solidFill>
                  <a:srgbClr val="FFFF00"/>
                </a:solidFill>
              </a:rPr>
              <a:t>chez les patients asymptomatiques une intervention pourrait être considérée si FEVG&lt; 55% </a:t>
            </a:r>
            <a:r>
              <a:rPr lang="fr-FR" sz="2400" b="1" dirty="0">
                <a:solidFill>
                  <a:srgbClr val="FFC000"/>
                </a:solidFill>
              </a:rPr>
              <a:t>(</a:t>
            </a:r>
            <a:r>
              <a:rPr lang="fr-FR" sz="2400" b="1" dirty="0" err="1">
                <a:solidFill>
                  <a:srgbClr val="FFC000"/>
                </a:solidFill>
              </a:rPr>
              <a:t>IIa</a:t>
            </a:r>
            <a:r>
              <a:rPr lang="fr-FR" sz="2400" b="1" dirty="0">
                <a:solidFill>
                  <a:srgbClr val="FFC000"/>
                </a:solidFill>
              </a:rPr>
              <a:t>)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cxnSp>
        <p:nvCxnSpPr>
          <p:cNvPr id="12" name="Connecteur droit avec flèche 11"/>
          <p:cNvCxnSpPr>
            <a:stCxn id="13" idx="2"/>
          </p:cNvCxnSpPr>
          <p:nvPr/>
        </p:nvCxnSpPr>
        <p:spPr>
          <a:xfrm flipH="1">
            <a:off x="5351604" y="4262811"/>
            <a:ext cx="1226177" cy="731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6577781" y="3385392"/>
            <a:ext cx="4776019" cy="17548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370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929" y="-127467"/>
            <a:ext cx="10704871" cy="1325563"/>
          </a:xfrm>
        </p:spPr>
        <p:txBody>
          <a:bodyPr>
            <a:normAutofit fontScale="90000"/>
          </a:bodyPr>
          <a:lstStyle/>
          <a:p>
            <a:r>
              <a:rPr lang="fr-FR" sz="32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aortique serrée : Quelle type d’intervention?</a:t>
            </a:r>
            <a:br>
              <a:rPr lang="fr-FR" sz="3200" b="1" i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sz="3200" b="1" i="1" dirty="0">
                <a:solidFill>
                  <a:srgbClr val="0070C0"/>
                </a:solidFill>
                <a:latin typeface="Algerian" panose="04020705040A02060702" pitchFamily="82" charset="0"/>
              </a:rPr>
              <a:t>Remplacement valvulaire Chirurgical vs TAVI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34182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2424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095535" y="1553930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1551269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846042"/>
            <a:ext cx="1371600" cy="581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2160"/>
            <a:ext cx="12141036" cy="3914989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648929" y="2656219"/>
            <a:ext cx="6254787" cy="129343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/>
              <a:t>Ce qui a changé en 2021</a:t>
            </a:r>
            <a:r>
              <a:rPr lang="fr-FR" sz="2400" dirty="0"/>
              <a:t> : Rôle capital de la Heart Team dans le choix  entre </a:t>
            </a:r>
            <a:r>
              <a:rPr lang="fr-FR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chirurgie ouverte </a:t>
            </a:r>
            <a:r>
              <a:rPr lang="fr-FR" sz="2400" dirty="0"/>
              <a:t>et </a:t>
            </a:r>
            <a:r>
              <a:rPr lang="fr-FR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procédure </a:t>
            </a:r>
            <a:r>
              <a:rPr lang="fr-FR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transcatheter</a:t>
            </a:r>
            <a:r>
              <a:rPr lang="fr-FR" sz="2400" dirty="0"/>
              <a:t>  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48929" y="4720797"/>
            <a:ext cx="11253019" cy="126462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u="sng" dirty="0"/>
              <a:t>Ce qui a changé en 2021</a:t>
            </a:r>
            <a:r>
              <a:rPr lang="fr-FR" sz="2400" dirty="0"/>
              <a:t> :  </a:t>
            </a:r>
            <a:r>
              <a:rPr lang="fr-FR" sz="2400" b="1" dirty="0">
                <a:solidFill>
                  <a:srgbClr val="FFFF00"/>
                </a:solidFill>
              </a:rPr>
              <a:t>le remplacement valvulaire chirurgical est recommandé chez les patients jeunes à faible risque opératoire</a:t>
            </a:r>
            <a:r>
              <a:rPr lang="fr-FR" sz="2400" dirty="0"/>
              <a:t> (&lt; 75 ans et </a:t>
            </a:r>
            <a:r>
              <a:rPr lang="fr-FR" sz="2400" dirty="0" err="1"/>
              <a:t>EuroSCORE</a:t>
            </a:r>
            <a:r>
              <a:rPr lang="fr-FR" sz="2400" dirty="0"/>
              <a:t> II &lt; 4%) ou  opéré d’un TAVI/ voie </a:t>
            </a:r>
            <a:r>
              <a:rPr lang="fr-FR" sz="2400" dirty="0" err="1"/>
              <a:t>transfémorale</a:t>
            </a:r>
            <a:r>
              <a:rPr lang="fr-FR" sz="2400" dirty="0"/>
              <a:t> inadéquate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08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367" y="226489"/>
            <a:ext cx="11551534" cy="1325563"/>
          </a:xfrm>
        </p:spPr>
        <p:txBody>
          <a:bodyPr>
            <a:no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aortique serrée : Quelle type d’intervention ?</a:t>
            </a:r>
            <a:b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sz="3600" b="1" i="1" dirty="0">
                <a:solidFill>
                  <a:srgbClr val="0070C0"/>
                </a:solidFill>
                <a:latin typeface="Algerian" panose="04020705040A02060702" pitchFamily="82" charset="0"/>
              </a:rPr>
              <a:t>Remplacement valvulaire Chirurgical vs TAVI</a:t>
            </a:r>
            <a:endParaRPr lang="fr-FR" sz="3600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666285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743919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95535" y="2350349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2303440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27673" y="4944064"/>
            <a:ext cx="5871329" cy="17305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</a:t>
            </a:r>
            <a:r>
              <a:rPr lang="fr-FR" sz="2400" dirty="0"/>
              <a:t>: </a:t>
            </a:r>
            <a:r>
              <a:rPr lang="fr-FR" sz="2400" dirty="0">
                <a:solidFill>
                  <a:srgbClr val="FFFF00"/>
                </a:solidFill>
              </a:rPr>
              <a:t>meilleure définition du patient à risque </a:t>
            </a:r>
          </a:p>
          <a:p>
            <a:pPr marL="342900" indent="-342900" algn="ctr">
              <a:buFontTx/>
              <a:buChar char="-"/>
            </a:pPr>
            <a:r>
              <a:rPr lang="fr-FR" sz="2400" b="1" u="sng" dirty="0">
                <a:solidFill>
                  <a:srgbClr val="FFFF00"/>
                </a:solidFill>
              </a:rPr>
              <a:t>Plus de 75 ans </a:t>
            </a:r>
          </a:p>
          <a:p>
            <a:pPr marL="342900" indent="-342900" algn="ctr">
              <a:buFontTx/>
              <a:buChar char="-"/>
            </a:pPr>
            <a:r>
              <a:rPr lang="fr-FR" sz="2400" b="1" u="sng" dirty="0" err="1">
                <a:solidFill>
                  <a:srgbClr val="FFFF00"/>
                </a:solidFill>
              </a:rPr>
              <a:t>EuroSCORE</a:t>
            </a:r>
            <a:r>
              <a:rPr lang="fr-FR" sz="2400" b="1" u="sng" dirty="0">
                <a:solidFill>
                  <a:srgbClr val="FFFF00"/>
                </a:solidFill>
              </a:rPr>
              <a:t> II &gt; 8%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75793"/>
            <a:ext cx="12192681" cy="947301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6799002" y="2819823"/>
            <a:ext cx="4776019" cy="17548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039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517" y="226489"/>
            <a:ext cx="11597832" cy="1325563"/>
          </a:xfrm>
        </p:spPr>
        <p:txBody>
          <a:bodyPr>
            <a:no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aortique serrée : Quelle type d’intervention ?</a:t>
            </a:r>
            <a:b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sz="3600" b="1" i="1" dirty="0">
                <a:solidFill>
                  <a:srgbClr val="0070C0"/>
                </a:solidFill>
                <a:latin typeface="Algerian" panose="04020705040A02060702" pitchFamily="82" charset="0"/>
              </a:rPr>
              <a:t>Remplacement valvulaire Chirurgical vs TAVI</a:t>
            </a:r>
            <a:endParaRPr lang="fr-FR" sz="3600" b="1" i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666285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743919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95535" y="2350349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2303440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2" y="3189226"/>
            <a:ext cx="11973980" cy="883081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927673" y="4944064"/>
            <a:ext cx="5871329" cy="17305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</a:t>
            </a:r>
            <a:r>
              <a:rPr lang="fr-FR" sz="2400" dirty="0"/>
              <a:t>: </a:t>
            </a:r>
            <a:r>
              <a:rPr lang="fr-FR" sz="2400" dirty="0">
                <a:solidFill>
                  <a:srgbClr val="FFFF00"/>
                </a:solidFill>
              </a:rPr>
              <a:t>TAVI par voie non-</a:t>
            </a:r>
            <a:r>
              <a:rPr lang="fr-FR" sz="2400" dirty="0" err="1">
                <a:solidFill>
                  <a:srgbClr val="FFFF00"/>
                </a:solidFill>
              </a:rPr>
              <a:t>transfemorale</a:t>
            </a:r>
            <a:r>
              <a:rPr lang="fr-FR" sz="2400" dirty="0">
                <a:solidFill>
                  <a:srgbClr val="FFFF00"/>
                </a:solidFill>
              </a:rPr>
              <a:t> à considérer chez les patients inopérables pour un RVA ou un TAVI </a:t>
            </a:r>
            <a:r>
              <a:rPr lang="fr-FR" sz="2400" dirty="0" err="1">
                <a:solidFill>
                  <a:srgbClr val="FFFF00"/>
                </a:solidFill>
              </a:rPr>
              <a:t>transfemoral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799002" y="2731335"/>
            <a:ext cx="4776019" cy="17548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569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2630478"/>
            <a:ext cx="10291916" cy="1325563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Régurgitation mitrale primitive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3627822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3705456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24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79005"/>
            <a:ext cx="10291916" cy="1325563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Insuffisance mitrale primaire sévère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076349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153983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95535" y="1435948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1462782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2" y="2160035"/>
            <a:ext cx="11937204" cy="863384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2889208" y="3850670"/>
            <a:ext cx="5871329" cy="17305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</a:t>
            </a:r>
            <a:r>
              <a:rPr lang="fr-FR" sz="2400" dirty="0"/>
              <a:t>: </a:t>
            </a:r>
            <a:r>
              <a:rPr lang="fr-FR" sz="2400" dirty="0">
                <a:solidFill>
                  <a:srgbClr val="FFFF00"/>
                </a:solidFill>
              </a:rPr>
              <a:t>Chirurgie recommandée en cas de dysfonction VG</a:t>
            </a:r>
          </a:p>
          <a:p>
            <a:pPr algn="ctr"/>
            <a:r>
              <a:rPr lang="fr-FR" sz="2400" b="1" u="sng" dirty="0">
                <a:solidFill>
                  <a:srgbClr val="FFFF00"/>
                </a:solidFill>
              </a:rPr>
              <a:t>- DTS VG ≥ 40 mm et/ou FEVG ≤ 60%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799002" y="1823820"/>
            <a:ext cx="4776019" cy="15414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352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79005"/>
            <a:ext cx="10291916" cy="1325563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Insuffisance mitrale chronique sévère secondaire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54829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62593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95535" y="1745654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1772488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89208" y="4971544"/>
            <a:ext cx="5871329" cy="173051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</a:t>
            </a:r>
            <a:r>
              <a:rPr lang="fr-FR" sz="2400" dirty="0"/>
              <a:t>: </a:t>
            </a:r>
            <a:r>
              <a:rPr lang="fr-FR" sz="2400" dirty="0">
                <a:solidFill>
                  <a:srgbClr val="FFFF00"/>
                </a:solidFill>
              </a:rPr>
              <a:t>Chirurgie valvulaire recommandée chez les patients symptomatiques malgré un traitement médical optimal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22" y="3027138"/>
            <a:ext cx="11627488" cy="146257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840362" y="2728451"/>
            <a:ext cx="5958348" cy="196153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57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0AE41-66AC-4A30-89F8-88014ADC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D42E3-3C79-43C2-B857-565140288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3A6302D4-1FE9-4B1B-B3BC-5B69A058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7" y="226228"/>
            <a:ext cx="11655706" cy="66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67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771" y="137997"/>
            <a:ext cx="11913996" cy="1325563"/>
          </a:xfrm>
        </p:spPr>
        <p:txBody>
          <a:bodyPr>
            <a:noAutofit/>
          </a:bodyPr>
          <a:lstStyle/>
          <a:p>
            <a:r>
              <a:rPr lang="fr-FR" sz="3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Insuffisance mitrale chronique sévère secondaire </a:t>
            </a:r>
            <a:r>
              <a:rPr lang="fr-FR" sz="3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avec maladie coronaire au autre concomitante nécessitant un traitement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54829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62593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81" y="5978075"/>
            <a:ext cx="1371600" cy="58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95535" y="1745654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62393" y="1772488"/>
            <a:ext cx="3907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535247" y="4480045"/>
            <a:ext cx="7641140" cy="2079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Ce qui a changé en 2021</a:t>
            </a:r>
            <a:r>
              <a:rPr lang="fr-FR" sz="2000" dirty="0"/>
              <a:t> </a:t>
            </a:r>
            <a:r>
              <a:rPr lang="fr-FR" sz="2400" dirty="0"/>
              <a:t>: </a:t>
            </a:r>
            <a:r>
              <a:rPr lang="fr-FR" sz="2400" b="1" dirty="0">
                <a:solidFill>
                  <a:srgbClr val="FFFF00"/>
                </a:solidFill>
              </a:rPr>
              <a:t>chez les patients symptomatiques jugés inéligibles à la chirurgie, une intervention coronaire percuté (et/ou un TAVI) pourrait </a:t>
            </a:r>
            <a:r>
              <a:rPr lang="fr-FR" sz="2400" b="1" dirty="0" err="1">
                <a:solidFill>
                  <a:srgbClr val="FFFF00"/>
                </a:solidFill>
              </a:rPr>
              <a:t>précedée</a:t>
            </a:r>
            <a:r>
              <a:rPr lang="fr-FR" sz="2400" b="1" dirty="0">
                <a:solidFill>
                  <a:srgbClr val="FFFF00"/>
                </a:solidFill>
              </a:rPr>
              <a:t> une réparation par cathétérisme interventionnelle</a:t>
            </a:r>
            <a:endParaRPr lang="fr-FR" sz="2400" b="1" u="sng" dirty="0">
              <a:solidFill>
                <a:srgbClr val="FFC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7303"/>
            <a:ext cx="12110767" cy="205626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840362" y="2079526"/>
            <a:ext cx="5958348" cy="178455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80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2630478"/>
            <a:ext cx="10291916" cy="1325563"/>
          </a:xfrm>
        </p:spPr>
        <p:txBody>
          <a:bodyPr>
            <a:normAutofit/>
          </a:bodyPr>
          <a:lstStyle/>
          <a:p>
            <a:r>
              <a:rPr lang="fr-FR" sz="32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mitrale rhumatismale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3627822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3705456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77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884" y="34767"/>
            <a:ext cx="10291916" cy="1325563"/>
          </a:xfrm>
        </p:spPr>
        <p:txBody>
          <a:bodyPr/>
          <a:lstStyle/>
          <a:p>
            <a:r>
              <a:rPr lang="fr-FR" sz="4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Sténose mitrale rhumatismale</a:t>
            </a:r>
            <a:endParaRPr lang="fr-FR" b="1" i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032111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109745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77" y="1783939"/>
            <a:ext cx="7428372" cy="44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47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69" y="0"/>
            <a:ext cx="8053234" cy="66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38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2ED43-2D1A-4C77-AA1D-0DD78F35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CONCLUSION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DE5971-69AE-4A20-9911-FCC81C29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9" y="1814050"/>
            <a:ext cx="11273741" cy="4351338"/>
          </a:xfrm>
        </p:spPr>
        <p:txBody>
          <a:bodyPr>
            <a:noAutofit/>
          </a:bodyPr>
          <a:lstStyle/>
          <a:p>
            <a:r>
              <a:rPr lang="fr-FR" sz="3600" b="1" dirty="0"/>
              <a:t>Critères d’éligibilité de plus en plus complexes basés sur l’échographie cardiaque Doppler</a:t>
            </a:r>
          </a:p>
          <a:p>
            <a:r>
              <a:rPr lang="fr-FR" sz="3600" b="1" dirty="0"/>
              <a:t>D’où la nécessité d’écho </a:t>
            </a:r>
            <a:r>
              <a:rPr lang="fr-FR" sz="3600" b="1" dirty="0" err="1"/>
              <a:t>Doppleristes</a:t>
            </a:r>
            <a:r>
              <a:rPr lang="fr-FR" sz="3600" b="1" dirty="0"/>
              <a:t> cardiaques bien entrainés</a:t>
            </a:r>
          </a:p>
          <a:p>
            <a:r>
              <a:rPr lang="fr-FR" sz="3600" b="1" dirty="0"/>
              <a:t>Nécessité d’adapter les recommandations aux patients africains par des algorithmes simples et opérationnels</a:t>
            </a:r>
          </a:p>
          <a:p>
            <a:r>
              <a:rPr lang="fr-FR" sz="3600" b="1" dirty="0"/>
              <a:t>Nécessaire collaboration pluridisciplinaire </a:t>
            </a:r>
            <a:r>
              <a:rPr lang="fr-FR" sz="3600" b="1" dirty="0" err="1"/>
              <a:t>Heart</a:t>
            </a:r>
            <a:r>
              <a:rPr lang="fr-FR" sz="3600" b="1" dirty="0"/>
              <a:t> Team)</a:t>
            </a:r>
          </a:p>
        </p:txBody>
      </p:sp>
    </p:spTree>
    <p:extLst>
      <p:ext uri="{BB962C8B-B14F-4D97-AF65-F5344CB8AC3E}">
        <p14:creationId xmlns:p14="http://schemas.microsoft.com/office/powerpoint/2010/main" val="4133067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389238" y="1769807"/>
            <a:ext cx="7344697" cy="376083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21369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F471D83-0298-4400-A42E-D05A03E20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3889"/>
            <a:ext cx="9209414" cy="435133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46" y="1208404"/>
            <a:ext cx="10418654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8970" cy="4351655"/>
          </a:xfrm>
        </p:spPr>
        <p:txBody>
          <a:bodyPr>
            <a:normAutofit fontScale="97500"/>
          </a:bodyPr>
          <a:lstStyle/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1. </a:t>
            </a:r>
            <a:r>
              <a:rPr lang="fr-FR" b="1" dirty="0">
                <a:latin typeface="Times New Roman" panose="02020603050405020304" charset="0"/>
                <a:cs typeface="Times New Roman" panose="02020603050405020304" charset="0"/>
              </a:rPr>
              <a:t>COMPARAISON ENTRE RECOS ESC 2017 VERSION FRANCAISE ET ACC/AHA 2020</a:t>
            </a: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b="1" dirty="0">
                <a:latin typeface="Times New Roman" panose="02020603050405020304" charset="0"/>
                <a:cs typeface="Times New Roman" panose="02020603050405020304" charset="0"/>
              </a:rPr>
              <a:t> 2. COMPARAISON ENTRE ESC 2017 ET ESC 2021</a:t>
            </a: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b="1" dirty="0">
                <a:latin typeface="Times New Roman" panose="02020603050405020304" charset="0"/>
                <a:cs typeface="Times New Roman" panose="02020603050405020304" charset="0"/>
              </a:rPr>
              <a:t> 3. COMPLEXITE DES RECOS ESC 2021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B3E8A3-C8AA-4AFB-AB90-E0A19E76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1" y="75123"/>
            <a:ext cx="10948669" cy="102898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CRITERES D’ELIGIBILITE A LA CHIRURGIE VALVULAIRE : CHOIX DES RECOS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9204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2416F-985F-4851-8FF3-53CC8459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72" y="185143"/>
            <a:ext cx="7744428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DEMARCHE DICTEES PAR LES SOCIETES SAVANTES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7DC092-063F-4825-94AA-6AC6ADDD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92EA-C467-460B-95BF-D5AE17768DA6}" type="slidenum">
              <a:rPr lang="fr-FR" smtClean="0">
                <a:solidFill>
                  <a:srgbClr val="4E5B6F">
                    <a:shade val="90000"/>
                  </a:srgbClr>
                </a:solidFill>
              </a:rPr>
              <a:pPr/>
              <a:t>8</a:t>
            </a:fld>
            <a:endParaRPr lang="fr-FR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CFCA1-00AB-4027-AFE2-9EB02C6ABFBE}"/>
              </a:ext>
            </a:extLst>
          </p:cNvPr>
          <p:cNvSpPr/>
          <p:nvPr/>
        </p:nvSpPr>
        <p:spPr>
          <a:xfrm>
            <a:off x="1017814" y="1824753"/>
            <a:ext cx="10156372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- </a:t>
            </a:r>
            <a:r>
              <a:rPr lang="fr-FR" sz="2800" b="1" dirty="0"/>
              <a:t>Evaluation des patients</a:t>
            </a:r>
          </a:p>
          <a:p>
            <a:pPr>
              <a:lnSpc>
                <a:spcPct val="150000"/>
              </a:lnSpc>
            </a:pPr>
            <a:r>
              <a:rPr lang="fr-FR" sz="2800" b="1" dirty="0"/>
              <a:t>- Stratification du risque opératoire</a:t>
            </a:r>
          </a:p>
          <a:p>
            <a:pPr>
              <a:lnSpc>
                <a:spcPct val="150000"/>
              </a:lnSpc>
            </a:pPr>
            <a:r>
              <a:rPr lang="fr-FR" sz="2800" b="1" dirty="0"/>
              <a:t>- Prévention du RAA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-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Prophylaxie de l’endocardite infectieuse</a:t>
            </a:r>
          </a:p>
          <a:p>
            <a:pPr algn="just">
              <a:lnSpc>
                <a:spcPct val="150000"/>
              </a:lnSpc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Prévention thromboembolique</a:t>
            </a:r>
          </a:p>
          <a:p>
            <a:pPr algn="just">
              <a:lnSpc>
                <a:spcPct val="150000"/>
              </a:lnSpc>
            </a:pPr>
            <a:r>
              <a:rPr lang="fr-FR" alt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 Prise en charge des conditions associées</a:t>
            </a:r>
          </a:p>
          <a:p>
            <a:pPr algn="just">
              <a:lnSpc>
                <a:spcPct val="150000"/>
              </a:lnSpc>
            </a:pPr>
            <a:r>
              <a:rPr lang="fr-FR" alt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 Description des Critères par valves</a:t>
            </a:r>
            <a:endParaRPr lang="fr-F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2416F-985F-4851-8FF3-53CC8459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71" y="185143"/>
            <a:ext cx="1015637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1</a:t>
            </a:r>
            <a:r>
              <a:rPr lang="fr-FR" b="1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ère</a:t>
            </a:r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etape</a:t>
            </a:r>
            <a:r>
              <a:rPr lang="fr-FR" b="1" dirty="0">
                <a:solidFill>
                  <a:srgbClr val="FF0000"/>
                </a:solidFill>
                <a:latin typeface="Algerian" panose="04020705040A02060702" pitchFamily="82" charset="0"/>
              </a:rPr>
              <a:t> : EVALUATION DU PATIENT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7DC092-063F-4825-94AA-6AC6ADDD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92EA-C467-460B-95BF-D5AE17768DA6}" type="slidenum">
              <a:rPr lang="fr-FR" smtClean="0">
                <a:solidFill>
                  <a:srgbClr val="4E5B6F">
                    <a:shade val="90000"/>
                  </a:srgbClr>
                </a:solidFill>
              </a:rPr>
              <a:pPr/>
              <a:t>9</a:t>
            </a:fld>
            <a:endParaRPr lang="fr-FR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CFCA1-00AB-4027-AFE2-9EB02C6ABFBE}"/>
              </a:ext>
            </a:extLst>
          </p:cNvPr>
          <p:cNvSpPr/>
          <p:nvPr/>
        </p:nvSpPr>
        <p:spPr>
          <a:xfrm>
            <a:off x="1017814" y="1824753"/>
            <a:ext cx="10156372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/>
              <a:t> </a:t>
            </a:r>
            <a:r>
              <a:rPr lang="fr-FR" sz="2800" b="1" dirty="0"/>
              <a:t>ECHOCARDIOGRAPHIE DOPPLER </a:t>
            </a:r>
            <a:r>
              <a:rPr lang="fr-FR" altLang="en-US" sz="28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(ESC 2017, AHA / ACC 2020) </a:t>
            </a:r>
            <a:endParaRPr lang="fr-FR" sz="28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800" b="1" dirty="0"/>
              <a:t>-  Diagnostic de la valvulopathie</a:t>
            </a:r>
          </a:p>
          <a:p>
            <a:pPr>
              <a:lnSpc>
                <a:spcPct val="150000"/>
              </a:lnSpc>
            </a:pPr>
            <a:r>
              <a:rPr lang="fr-FR" sz="2800" b="1" dirty="0"/>
              <a:t>-  Cause et / ou mécanisme</a:t>
            </a:r>
          </a:p>
          <a:p>
            <a:pPr algn="just">
              <a:lnSpc>
                <a:spcPct val="150000"/>
              </a:lnSpc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 Sévérité</a:t>
            </a:r>
          </a:p>
          <a:p>
            <a:pPr algn="just">
              <a:lnSpc>
                <a:spcPct val="150000"/>
              </a:lnSpc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 Pronostic</a:t>
            </a:r>
          </a:p>
          <a:p>
            <a:pPr algn="just">
              <a:lnSpc>
                <a:spcPct val="150000"/>
              </a:lnSpc>
            </a:pPr>
            <a:endParaRPr lang="fr-F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539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2937</Words>
  <Application>Microsoft Office PowerPoint</Application>
  <PresentationFormat>Grand écran</PresentationFormat>
  <Paragraphs>339</Paragraphs>
  <Slides>55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4" baseType="lpstr">
      <vt:lpstr>Algerian</vt:lpstr>
      <vt:lpstr>Arial</vt:lpstr>
      <vt:lpstr>Arial Narrow</vt:lpstr>
      <vt:lpstr>Calibri</vt:lpstr>
      <vt:lpstr>Calibri Light</vt:lpstr>
      <vt:lpstr>Times New Roman</vt:lpstr>
      <vt:lpstr>Trebuchet MS</vt:lpstr>
      <vt:lpstr>Wingdings</vt:lpstr>
      <vt:lpstr>Thème Office</vt:lpstr>
      <vt:lpstr>Présentation PowerPoint</vt:lpstr>
      <vt:lpstr>INTRODUCTION</vt:lpstr>
      <vt:lpstr>Présentation PowerPoint</vt:lpstr>
      <vt:lpstr>Présentation PowerPoint</vt:lpstr>
      <vt:lpstr>Présentation PowerPoint</vt:lpstr>
      <vt:lpstr>Présentation PowerPoint</vt:lpstr>
      <vt:lpstr>CRITERES D’ELIGIBILITE A LA CHIRURGIE VALVULAIRE : CHOIX DES RECOS</vt:lpstr>
      <vt:lpstr>DEMARCHE DICTEES PAR LES SOCIETES SAVANTES</vt:lpstr>
      <vt:lpstr>1ère etape : EVALUATION DU PATIENT</vt:lpstr>
      <vt:lpstr>1ère etape : EVALUATION DU PATIENT</vt:lpstr>
      <vt:lpstr>1ère etape : EVALUATION DU PATIENT</vt:lpstr>
      <vt:lpstr>2è ETAPE : PREVENTION SECONDAIRE DU RAA</vt:lpstr>
      <vt:lpstr>2è ETAPE : PREVENTION SECONDAIRE DU  raa</vt:lpstr>
      <vt:lpstr>3è ETAPE : STRATIFICATION DU RISQUE DU PATIENT</vt:lpstr>
      <vt:lpstr>3è ETAPE : STRATIFICATION DU RISQUE DU PATIENT</vt:lpstr>
      <vt:lpstr>4è ETAPE : PROPHYLAXIE DE L’ENDOCARDITE INFECTIEUSE</vt:lpstr>
      <vt:lpstr>4è ETAPE : PROPHYLAXIE DE L’ENDOCARDITE INFECTIEUSE</vt:lpstr>
      <vt:lpstr>5è ETAPE : PREVENTION THROMBOembolique  </vt:lpstr>
      <vt:lpstr>6è ETAPE : PRISE EN CHARGE DES CONDITIONS ASSOCIÉES-</vt:lpstr>
      <vt:lpstr>6è ETAPE : PRISE EN CHARGE DES CONDITIONS ASSOCIÉES</vt:lpstr>
      <vt:lpstr>6è ETAPE : PRISE EN CHARGE DES CONDITIONS ASSOCIÉES</vt:lpstr>
      <vt:lpstr>CRITERES D’ELIGIBILITE A LA CHIRURGIE VALVULAIRE : COMPARAISON ENTRE  ESC 2017 ET ACC/AHA 2020</vt:lpstr>
      <vt:lpstr>RÉTRÉCISSEMENT AORTIQUE</vt:lpstr>
      <vt:lpstr>RÉTRÉCISSEMENT AORTIQUE</vt:lpstr>
      <vt:lpstr>RÉTRÉCISSEMENT AORTIQUE</vt:lpstr>
      <vt:lpstr>RÉTRÉCISSEMENT AORTIQUE</vt:lpstr>
      <vt:lpstr>RÉTRÉCISSEMENT AORTIQUE</vt:lpstr>
      <vt:lpstr>RÉTRÉCISSEMENT AORTIQUE</vt:lpstr>
      <vt:lpstr>Présentation PowerPoint</vt:lpstr>
      <vt:lpstr>RÉTRÉCISSEMENT  MITRAL</vt:lpstr>
      <vt:lpstr>Présentation PowerPoint</vt:lpstr>
      <vt:lpstr>INSUFFISANCE  MITRALE</vt:lpstr>
      <vt:lpstr>CRITERES D’ELIGIBILITE A LA CHIRURGIE VALVULAIRE : COMPARAISON ENTRE  RECOS ESC 2017 ET ESC 2021</vt:lpstr>
      <vt:lpstr>Régurgitation aortique</vt:lpstr>
      <vt:lpstr>Critères de sévérité d’une IA</vt:lpstr>
      <vt:lpstr>Régurgitation aortique sévère</vt:lpstr>
      <vt:lpstr>Régurgitation aortique sévère</vt:lpstr>
      <vt:lpstr>Régurgitation aortique sévère</vt:lpstr>
      <vt:lpstr>Régurgitation aortique sévère </vt:lpstr>
      <vt:lpstr>Sténose Aortique </vt:lpstr>
      <vt:lpstr>Critère échographique de sévérité d’une sténose Aortique</vt:lpstr>
      <vt:lpstr>Sténose aortique symptomatique</vt:lpstr>
      <vt:lpstr>Sténose aortique asymptomatique</vt:lpstr>
      <vt:lpstr>Sténose aortique serrée : Quelle type d’intervention? Remplacement valvulaire Chirurgical vs TAVI</vt:lpstr>
      <vt:lpstr>Sténose aortique serrée : Quelle type d’intervention ? Remplacement valvulaire Chirurgical vs TAVI</vt:lpstr>
      <vt:lpstr>Sténose aortique serrée : Quelle type d’intervention ? Remplacement valvulaire Chirurgical vs TAVI</vt:lpstr>
      <vt:lpstr>Régurgitation mitrale primitive</vt:lpstr>
      <vt:lpstr>Insuffisance mitrale primaire sévère </vt:lpstr>
      <vt:lpstr>Insuffisance mitrale chronique sévère secondaire</vt:lpstr>
      <vt:lpstr>Insuffisance mitrale chronique sévère secondaire avec maladie coronaire au autre concomitante nécessitant un traitement </vt:lpstr>
      <vt:lpstr>Sténose mitrale rhumatismale</vt:lpstr>
      <vt:lpstr>Sténose mitrale rhumatismale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SEGHDA</dc:creator>
  <cp:lastModifiedBy>PATRICE ZABSONRE</cp:lastModifiedBy>
  <cp:revision>70</cp:revision>
  <dcterms:created xsi:type="dcterms:W3CDTF">2021-10-26T20:00:47Z</dcterms:created>
  <dcterms:modified xsi:type="dcterms:W3CDTF">2021-10-28T07:50:04Z</dcterms:modified>
</cp:coreProperties>
</file>